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7" r:id="rId2"/>
    <p:sldId id="258" r:id="rId3"/>
    <p:sldId id="278" r:id="rId4"/>
    <p:sldId id="263" r:id="rId5"/>
    <p:sldId id="282" r:id="rId6"/>
    <p:sldId id="285" r:id="rId7"/>
    <p:sldId id="286" r:id="rId8"/>
    <p:sldId id="262" r:id="rId9"/>
    <p:sldId id="261" r:id="rId10"/>
    <p:sldId id="279" r:id="rId11"/>
    <p:sldId id="281" r:id="rId12"/>
    <p:sldId id="25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D1577FC-C7BE-4F84-9E60-67D96FE6099F}">
          <p14:sldIdLst>
            <p14:sldId id="257"/>
            <p14:sldId id="258"/>
            <p14:sldId id="278"/>
            <p14:sldId id="263"/>
            <p14:sldId id="282"/>
            <p14:sldId id="285"/>
            <p14:sldId id="286"/>
            <p14:sldId id="262"/>
            <p14:sldId id="261"/>
            <p14:sldId id="279"/>
            <p14:sldId id="281"/>
            <p14:sldId id="2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9FF30B-0941-EECF-34B1-58AA2A96BD17}" v="265" dt="2024-10-09T02:02:28.391"/>
    <p1510:client id="{1F37514D-A039-7B17-41A3-8997E27A19EB}" v="218" dt="2024-10-09T03:51:42.640"/>
    <p1510:client id="{53A8AB24-2BBA-793F-132B-9DD808185E20}" v="3718" dt="2024-10-09T03:51:52.919"/>
    <p1510:client id="{8B5CC252-0D2B-DB4D-945C-DBD3458103A6}" v="1" dt="2024-10-09T03:53:13.625"/>
    <p1510:client id="{97D6153C-B536-7115-514D-C5804C4355F2}" v="1926" dt="2024-10-09T03:34:48.849"/>
    <p1510:client id="{AFFC3795-981B-1E8C-EFF0-F6D1811D9A94}" v="257" dt="2024-10-09T03:30:38.4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04"/>
    <p:restoredTop sz="94710"/>
  </p:normalViewPr>
  <p:slideViewPr>
    <p:cSldViewPr snapToGrid="0">
      <p:cViewPr varScale="1">
        <p:scale>
          <a:sx n="147" d="100"/>
          <a:sy n="147" d="100"/>
        </p:scale>
        <p:origin x="224" y="2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D8A190-8FCF-6F4E-9B01-3A6D297BC5CE}" type="datetimeFigureOut">
              <a:rPr lang="en-US" smtClean="0"/>
              <a:t>10/8/24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E91474-DAD4-1341-9282-BC66A59288E1}" type="slidenum">
              <a:rPr lang="en-US" smtClean="0"/>
              <a:t>‹#›</a:t>
            </a:fld>
            <a:endParaRPr lang="en-US"/>
          </a:p>
        </p:txBody>
      </p:sp>
    </p:spTree>
    <p:extLst>
      <p:ext uri="{BB962C8B-B14F-4D97-AF65-F5344CB8AC3E}">
        <p14:creationId xmlns:p14="http://schemas.microsoft.com/office/powerpoint/2010/main" val="2261304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A05E9-0A70-125F-6F2B-E00A6F30973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E900B63-D599-A38B-267B-E98E08CEE46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BC9FED8-5A53-8C21-8F36-940DF4818D10}"/>
              </a:ext>
            </a:extLst>
          </p:cNvPr>
          <p:cNvSpPr>
            <a:spLocks noGrp="1"/>
          </p:cNvSpPr>
          <p:nvPr>
            <p:ph type="dt" sz="half" idx="10"/>
          </p:nvPr>
        </p:nvSpPr>
        <p:spPr/>
        <p:txBody>
          <a:bodyPr/>
          <a:lstStyle/>
          <a:p>
            <a:fld id="{638E5E93-285E-1A42-AFE8-0B98725F8156}" type="datetimeFigureOut">
              <a:rPr lang="en-US" smtClean="0"/>
              <a:t>10/8/24</a:t>
            </a:fld>
            <a:endParaRPr lang="en-US"/>
          </a:p>
        </p:txBody>
      </p:sp>
      <p:sp>
        <p:nvSpPr>
          <p:cNvPr id="5" name="Footer Placeholder 4">
            <a:extLst>
              <a:ext uri="{FF2B5EF4-FFF2-40B4-BE49-F238E27FC236}">
                <a16:creationId xmlns:a16="http://schemas.microsoft.com/office/drawing/2014/main" id="{6E816A4E-CC5F-BE15-8AF5-E9D62D7CA3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BB39C5-510B-F948-E850-12F367B0FE99}"/>
              </a:ext>
            </a:extLst>
          </p:cNvPr>
          <p:cNvSpPr>
            <a:spLocks noGrp="1"/>
          </p:cNvSpPr>
          <p:nvPr>
            <p:ph type="sldNum" sz="quarter" idx="12"/>
          </p:nvPr>
        </p:nvSpPr>
        <p:spPr/>
        <p:txBody>
          <a:bodyPr/>
          <a:lstStyle/>
          <a:p>
            <a:fld id="{2308D338-4EA0-B749-8D70-109CE7DED65C}" type="slidenum">
              <a:rPr lang="en-US" smtClean="0"/>
              <a:t>‹#›</a:t>
            </a:fld>
            <a:endParaRPr lang="en-US"/>
          </a:p>
        </p:txBody>
      </p:sp>
    </p:spTree>
    <p:extLst>
      <p:ext uri="{BB962C8B-B14F-4D97-AF65-F5344CB8AC3E}">
        <p14:creationId xmlns:p14="http://schemas.microsoft.com/office/powerpoint/2010/main" val="4587303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2173A-71C0-89F9-7C77-8A1163CCB0B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838ED6E-AA87-F9BB-2ACB-F9D30FEF90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BA1CB3-2233-FD28-63CA-312323704980}"/>
              </a:ext>
            </a:extLst>
          </p:cNvPr>
          <p:cNvSpPr>
            <a:spLocks noGrp="1"/>
          </p:cNvSpPr>
          <p:nvPr>
            <p:ph type="dt" sz="half" idx="10"/>
          </p:nvPr>
        </p:nvSpPr>
        <p:spPr/>
        <p:txBody>
          <a:bodyPr/>
          <a:lstStyle/>
          <a:p>
            <a:fld id="{638E5E93-285E-1A42-AFE8-0B98725F8156}" type="datetimeFigureOut">
              <a:rPr lang="en-US" smtClean="0"/>
              <a:t>10/8/24</a:t>
            </a:fld>
            <a:endParaRPr lang="en-US"/>
          </a:p>
        </p:txBody>
      </p:sp>
      <p:sp>
        <p:nvSpPr>
          <p:cNvPr id="5" name="Footer Placeholder 4">
            <a:extLst>
              <a:ext uri="{FF2B5EF4-FFF2-40B4-BE49-F238E27FC236}">
                <a16:creationId xmlns:a16="http://schemas.microsoft.com/office/drawing/2014/main" id="{0FFDEF94-B631-CB07-CD4A-15E71B2C65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3BC27F-F842-E8E3-51D7-ABC0DFF938FE}"/>
              </a:ext>
            </a:extLst>
          </p:cNvPr>
          <p:cNvSpPr>
            <a:spLocks noGrp="1"/>
          </p:cNvSpPr>
          <p:nvPr>
            <p:ph type="sldNum" sz="quarter" idx="12"/>
          </p:nvPr>
        </p:nvSpPr>
        <p:spPr/>
        <p:txBody>
          <a:bodyPr/>
          <a:lstStyle/>
          <a:p>
            <a:fld id="{2308D338-4EA0-B749-8D70-109CE7DED65C}" type="slidenum">
              <a:rPr lang="en-US" smtClean="0"/>
              <a:t>‹#›</a:t>
            </a:fld>
            <a:endParaRPr lang="en-US"/>
          </a:p>
        </p:txBody>
      </p:sp>
    </p:spTree>
    <p:extLst>
      <p:ext uri="{BB962C8B-B14F-4D97-AF65-F5344CB8AC3E}">
        <p14:creationId xmlns:p14="http://schemas.microsoft.com/office/powerpoint/2010/main" val="31379845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A4D6E1-02AF-BCF6-A570-5ABA120ECD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040FD3-AB1F-60BF-31B7-076D4BF2D80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E79842-B9CB-CA47-9439-1E993C3AA51A}"/>
              </a:ext>
            </a:extLst>
          </p:cNvPr>
          <p:cNvSpPr>
            <a:spLocks noGrp="1"/>
          </p:cNvSpPr>
          <p:nvPr>
            <p:ph type="dt" sz="half" idx="10"/>
          </p:nvPr>
        </p:nvSpPr>
        <p:spPr/>
        <p:txBody>
          <a:bodyPr/>
          <a:lstStyle/>
          <a:p>
            <a:fld id="{638E5E93-285E-1A42-AFE8-0B98725F8156}" type="datetimeFigureOut">
              <a:rPr lang="en-US" smtClean="0"/>
              <a:t>10/8/24</a:t>
            </a:fld>
            <a:endParaRPr lang="en-US"/>
          </a:p>
        </p:txBody>
      </p:sp>
      <p:sp>
        <p:nvSpPr>
          <p:cNvPr id="5" name="Footer Placeholder 4">
            <a:extLst>
              <a:ext uri="{FF2B5EF4-FFF2-40B4-BE49-F238E27FC236}">
                <a16:creationId xmlns:a16="http://schemas.microsoft.com/office/drawing/2014/main" id="{71DD5C00-DA44-E0A4-F761-A858CE02D8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E1C151-F7D3-DDC1-D6D1-AC6768A004AE}"/>
              </a:ext>
            </a:extLst>
          </p:cNvPr>
          <p:cNvSpPr>
            <a:spLocks noGrp="1"/>
          </p:cNvSpPr>
          <p:nvPr>
            <p:ph type="sldNum" sz="quarter" idx="12"/>
          </p:nvPr>
        </p:nvSpPr>
        <p:spPr/>
        <p:txBody>
          <a:bodyPr/>
          <a:lstStyle/>
          <a:p>
            <a:fld id="{2308D338-4EA0-B749-8D70-109CE7DED65C}" type="slidenum">
              <a:rPr lang="en-US" smtClean="0"/>
              <a:t>‹#›</a:t>
            </a:fld>
            <a:endParaRPr lang="en-US"/>
          </a:p>
        </p:txBody>
      </p:sp>
    </p:spTree>
    <p:extLst>
      <p:ext uri="{BB962C8B-B14F-4D97-AF65-F5344CB8AC3E}">
        <p14:creationId xmlns:p14="http://schemas.microsoft.com/office/powerpoint/2010/main" val="8125513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149"/>
        <p:cNvGrpSpPr/>
        <p:nvPr/>
      </p:nvGrpSpPr>
      <p:grpSpPr>
        <a:xfrm>
          <a:off x="0" y="0"/>
          <a:ext cx="0" cy="0"/>
          <a:chOff x="0" y="0"/>
          <a:chExt cx="0" cy="0"/>
        </a:xfrm>
      </p:grpSpPr>
      <p:sp>
        <p:nvSpPr>
          <p:cNvPr id="150" name="Google Shape;150;p23"/>
          <p:cNvSpPr/>
          <p:nvPr/>
        </p:nvSpPr>
        <p:spPr>
          <a:xfrm>
            <a:off x="-75000" y="6093167"/>
            <a:ext cx="12342000" cy="790800"/>
          </a:xfrm>
          <a:prstGeom prst="rect">
            <a:avLst/>
          </a:prstGeom>
          <a:solidFill>
            <a:srgbClr val="36558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1" name="Google Shape;151;p23"/>
          <p:cNvSpPr txBox="1">
            <a:spLocks noGrp="1"/>
          </p:cNvSpPr>
          <p:nvPr>
            <p:ph type="title"/>
          </p:nvPr>
        </p:nvSpPr>
        <p:spPr>
          <a:xfrm>
            <a:off x="1271000" y="818867"/>
            <a:ext cx="6155600" cy="1463200"/>
          </a:xfrm>
          <a:prstGeom prst="rect">
            <a:avLst/>
          </a:prstGeom>
          <a:noFill/>
        </p:spPr>
        <p:txBody>
          <a:bodyPr spcFirstLastPara="1" wrap="square" lIns="91425" tIns="91425" rIns="91425" bIns="91425" anchor="t" anchorCtr="0">
            <a:noAutofit/>
          </a:bodyPr>
          <a:lstStyle>
            <a:lvl1pPr lvl="0" algn="l" rtl="0">
              <a:spcBef>
                <a:spcPts val="0"/>
              </a:spcBef>
              <a:spcAft>
                <a:spcPts val="0"/>
              </a:spcAft>
              <a:buSzPts val="3000"/>
              <a:buNone/>
              <a:defRPr sz="9066"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2" name="Google Shape;152;p23"/>
          <p:cNvSpPr txBox="1">
            <a:spLocks noGrp="1"/>
          </p:cNvSpPr>
          <p:nvPr>
            <p:ph type="subTitle" idx="1"/>
          </p:nvPr>
        </p:nvSpPr>
        <p:spPr>
          <a:xfrm>
            <a:off x="1271000" y="2283588"/>
            <a:ext cx="6160000" cy="121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cxnSp>
        <p:nvCxnSpPr>
          <p:cNvPr id="153" name="Google Shape;153;p23"/>
          <p:cNvCxnSpPr/>
          <p:nvPr/>
        </p:nvCxnSpPr>
        <p:spPr>
          <a:xfrm rot="10800000">
            <a:off x="-271867" y="396400"/>
            <a:ext cx="13357200" cy="0"/>
          </a:xfrm>
          <a:prstGeom prst="straightConnector1">
            <a:avLst/>
          </a:prstGeom>
          <a:noFill/>
          <a:ln w="9525" cap="flat" cmpd="sng">
            <a:solidFill>
              <a:schemeClr val="lt1"/>
            </a:solidFill>
            <a:prstDash val="solid"/>
            <a:round/>
            <a:headEnd type="none" w="med" len="med"/>
            <a:tailEnd type="none" w="med" len="med"/>
          </a:ln>
        </p:spPr>
      </p:cxnSp>
      <p:sp>
        <p:nvSpPr>
          <p:cNvPr id="154" name="Google Shape;154;p23"/>
          <p:cNvSpPr txBox="1"/>
          <p:nvPr/>
        </p:nvSpPr>
        <p:spPr>
          <a:xfrm>
            <a:off x="1271000" y="4554467"/>
            <a:ext cx="5446800" cy="609600"/>
          </a:xfrm>
          <a:prstGeom prst="rect">
            <a:avLst/>
          </a:prstGeom>
          <a:no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 sz="1333">
                <a:solidFill>
                  <a:schemeClr val="lt1"/>
                </a:solidFill>
                <a:latin typeface="Roboto"/>
                <a:ea typeface="Roboto"/>
                <a:cs typeface="Roboto"/>
                <a:sym typeface="Roboto"/>
              </a:rPr>
              <a:t>CREDITS: This presentation template was created by </a:t>
            </a:r>
            <a:r>
              <a:rPr lang="en" sz="1333" b="1" u="sng">
                <a:solidFill>
                  <a:schemeClr val="lt1"/>
                </a:solid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333">
                <a:solidFill>
                  <a:schemeClr val="lt1"/>
                </a:solidFill>
                <a:latin typeface="Roboto"/>
                <a:ea typeface="Roboto"/>
                <a:cs typeface="Roboto"/>
                <a:sym typeface="Roboto"/>
              </a:rPr>
              <a:t>, including icons by </a:t>
            </a:r>
            <a:r>
              <a:rPr lang="en" sz="1333" b="1" u="sng">
                <a:solidFill>
                  <a:schemeClr val="lt1"/>
                </a:solid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333">
                <a:solidFill>
                  <a:schemeClr val="lt1"/>
                </a:solidFill>
                <a:latin typeface="Roboto"/>
                <a:ea typeface="Roboto"/>
                <a:cs typeface="Roboto"/>
                <a:sym typeface="Roboto"/>
              </a:rPr>
              <a:t>, infographics &amp; images by </a:t>
            </a:r>
            <a:r>
              <a:rPr lang="en" sz="1333" b="1" u="sng">
                <a:solidFill>
                  <a:schemeClr val="lt1"/>
                </a:solid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endParaRPr sz="1333" b="1" u="sng">
              <a:solidFill>
                <a:schemeClr val="lt1"/>
              </a:solidFill>
              <a:latin typeface="Roboto"/>
              <a:ea typeface="Roboto"/>
              <a:cs typeface="Roboto"/>
              <a:sym typeface="Roboto"/>
            </a:endParaRPr>
          </a:p>
        </p:txBody>
      </p:sp>
    </p:spTree>
    <p:extLst>
      <p:ext uri="{BB962C8B-B14F-4D97-AF65-F5344CB8AC3E}">
        <p14:creationId xmlns:p14="http://schemas.microsoft.com/office/powerpoint/2010/main" val="5485948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3E902-4520-5D37-0E9E-C359CE0967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307108-30D8-7E09-3825-4BACBDA3DB5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1A603C-FC00-07D1-A8D6-BA44C4D4DCD4}"/>
              </a:ext>
            </a:extLst>
          </p:cNvPr>
          <p:cNvSpPr>
            <a:spLocks noGrp="1"/>
          </p:cNvSpPr>
          <p:nvPr>
            <p:ph type="dt" sz="half" idx="10"/>
          </p:nvPr>
        </p:nvSpPr>
        <p:spPr/>
        <p:txBody>
          <a:bodyPr/>
          <a:lstStyle/>
          <a:p>
            <a:fld id="{638E5E93-285E-1A42-AFE8-0B98725F8156}" type="datetimeFigureOut">
              <a:rPr lang="en-US" smtClean="0"/>
              <a:t>10/8/24</a:t>
            </a:fld>
            <a:endParaRPr lang="en-US"/>
          </a:p>
        </p:txBody>
      </p:sp>
      <p:sp>
        <p:nvSpPr>
          <p:cNvPr id="5" name="Footer Placeholder 4">
            <a:extLst>
              <a:ext uri="{FF2B5EF4-FFF2-40B4-BE49-F238E27FC236}">
                <a16:creationId xmlns:a16="http://schemas.microsoft.com/office/drawing/2014/main" id="{0CCE6C8D-AC58-6558-8AA6-42732E78A6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B9139-8665-758E-6623-5EEB1BF76049}"/>
              </a:ext>
            </a:extLst>
          </p:cNvPr>
          <p:cNvSpPr>
            <a:spLocks noGrp="1"/>
          </p:cNvSpPr>
          <p:nvPr>
            <p:ph type="sldNum" sz="quarter" idx="12"/>
          </p:nvPr>
        </p:nvSpPr>
        <p:spPr/>
        <p:txBody>
          <a:bodyPr/>
          <a:lstStyle/>
          <a:p>
            <a:fld id="{2308D338-4EA0-B749-8D70-109CE7DED65C}" type="slidenum">
              <a:rPr lang="en-US" smtClean="0"/>
              <a:t>‹#›</a:t>
            </a:fld>
            <a:endParaRPr lang="en-US"/>
          </a:p>
        </p:txBody>
      </p:sp>
    </p:spTree>
    <p:extLst>
      <p:ext uri="{BB962C8B-B14F-4D97-AF65-F5344CB8AC3E}">
        <p14:creationId xmlns:p14="http://schemas.microsoft.com/office/powerpoint/2010/main" val="17098107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F3FB6-B236-94B3-37AE-C847E9A259C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EEAF24A-57A0-CA28-E772-5228A84DC00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01F2E43-5A5A-A7DA-3D42-B5A04A5CC42B}"/>
              </a:ext>
            </a:extLst>
          </p:cNvPr>
          <p:cNvSpPr>
            <a:spLocks noGrp="1"/>
          </p:cNvSpPr>
          <p:nvPr>
            <p:ph type="dt" sz="half" idx="10"/>
          </p:nvPr>
        </p:nvSpPr>
        <p:spPr/>
        <p:txBody>
          <a:bodyPr/>
          <a:lstStyle/>
          <a:p>
            <a:fld id="{638E5E93-285E-1A42-AFE8-0B98725F8156}" type="datetimeFigureOut">
              <a:rPr lang="en-US" smtClean="0"/>
              <a:t>10/8/24</a:t>
            </a:fld>
            <a:endParaRPr lang="en-US"/>
          </a:p>
        </p:txBody>
      </p:sp>
      <p:sp>
        <p:nvSpPr>
          <p:cNvPr id="5" name="Footer Placeholder 4">
            <a:extLst>
              <a:ext uri="{FF2B5EF4-FFF2-40B4-BE49-F238E27FC236}">
                <a16:creationId xmlns:a16="http://schemas.microsoft.com/office/drawing/2014/main" id="{1753C524-DDE6-486A-CB92-AA185C7138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F598F6-EAA4-DE1A-8017-2DB694377578}"/>
              </a:ext>
            </a:extLst>
          </p:cNvPr>
          <p:cNvSpPr>
            <a:spLocks noGrp="1"/>
          </p:cNvSpPr>
          <p:nvPr>
            <p:ph type="sldNum" sz="quarter" idx="12"/>
          </p:nvPr>
        </p:nvSpPr>
        <p:spPr/>
        <p:txBody>
          <a:bodyPr/>
          <a:lstStyle/>
          <a:p>
            <a:fld id="{2308D338-4EA0-B749-8D70-109CE7DED65C}" type="slidenum">
              <a:rPr lang="en-US" smtClean="0"/>
              <a:t>‹#›</a:t>
            </a:fld>
            <a:endParaRPr lang="en-US"/>
          </a:p>
        </p:txBody>
      </p:sp>
    </p:spTree>
    <p:extLst>
      <p:ext uri="{BB962C8B-B14F-4D97-AF65-F5344CB8AC3E}">
        <p14:creationId xmlns:p14="http://schemas.microsoft.com/office/powerpoint/2010/main" val="3738942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9BD4A-1A63-3D4A-19FA-A38AB6F596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E37096-A971-9954-B99E-099ADA885C1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86F4BD5-D10E-3361-8D6E-C9E8B76B1AA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5049BFF-00C9-DFC6-CC7B-AD4E2C109433}"/>
              </a:ext>
            </a:extLst>
          </p:cNvPr>
          <p:cNvSpPr>
            <a:spLocks noGrp="1"/>
          </p:cNvSpPr>
          <p:nvPr>
            <p:ph type="dt" sz="half" idx="10"/>
          </p:nvPr>
        </p:nvSpPr>
        <p:spPr/>
        <p:txBody>
          <a:bodyPr/>
          <a:lstStyle/>
          <a:p>
            <a:fld id="{638E5E93-285E-1A42-AFE8-0B98725F8156}" type="datetimeFigureOut">
              <a:rPr lang="en-US" smtClean="0"/>
              <a:t>10/8/24</a:t>
            </a:fld>
            <a:endParaRPr lang="en-US"/>
          </a:p>
        </p:txBody>
      </p:sp>
      <p:sp>
        <p:nvSpPr>
          <p:cNvPr id="6" name="Footer Placeholder 5">
            <a:extLst>
              <a:ext uri="{FF2B5EF4-FFF2-40B4-BE49-F238E27FC236}">
                <a16:creationId xmlns:a16="http://schemas.microsoft.com/office/drawing/2014/main" id="{349F80F7-8A8E-E7DB-3CE7-E1AC996C02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EAE369-804E-FA86-A888-D5A4866032B1}"/>
              </a:ext>
            </a:extLst>
          </p:cNvPr>
          <p:cNvSpPr>
            <a:spLocks noGrp="1"/>
          </p:cNvSpPr>
          <p:nvPr>
            <p:ph type="sldNum" sz="quarter" idx="12"/>
          </p:nvPr>
        </p:nvSpPr>
        <p:spPr/>
        <p:txBody>
          <a:bodyPr/>
          <a:lstStyle/>
          <a:p>
            <a:fld id="{2308D338-4EA0-B749-8D70-109CE7DED65C}" type="slidenum">
              <a:rPr lang="en-US" smtClean="0"/>
              <a:t>‹#›</a:t>
            </a:fld>
            <a:endParaRPr lang="en-US"/>
          </a:p>
        </p:txBody>
      </p:sp>
    </p:spTree>
    <p:extLst>
      <p:ext uri="{BB962C8B-B14F-4D97-AF65-F5344CB8AC3E}">
        <p14:creationId xmlns:p14="http://schemas.microsoft.com/office/powerpoint/2010/main" val="38817109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D38F4-0C13-08DA-2466-9E67F37811D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07AB7A0-8222-9102-D272-997D74B42C2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1850EE2-B572-FB49-5D1A-8A6FB0E7E5A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9AA75D9-9395-9151-DC92-811CB1B3E81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C7F2A61-DA5F-0DD4-1049-111F6E1702D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0CBFD9D-BAD0-AA39-4255-3F5BA334E6EA}"/>
              </a:ext>
            </a:extLst>
          </p:cNvPr>
          <p:cNvSpPr>
            <a:spLocks noGrp="1"/>
          </p:cNvSpPr>
          <p:nvPr>
            <p:ph type="dt" sz="half" idx="10"/>
          </p:nvPr>
        </p:nvSpPr>
        <p:spPr/>
        <p:txBody>
          <a:bodyPr/>
          <a:lstStyle/>
          <a:p>
            <a:fld id="{638E5E93-285E-1A42-AFE8-0B98725F8156}" type="datetimeFigureOut">
              <a:rPr lang="en-US" smtClean="0"/>
              <a:t>10/8/24</a:t>
            </a:fld>
            <a:endParaRPr lang="en-US"/>
          </a:p>
        </p:txBody>
      </p:sp>
      <p:sp>
        <p:nvSpPr>
          <p:cNvPr id="8" name="Footer Placeholder 7">
            <a:extLst>
              <a:ext uri="{FF2B5EF4-FFF2-40B4-BE49-F238E27FC236}">
                <a16:creationId xmlns:a16="http://schemas.microsoft.com/office/drawing/2014/main" id="{4249FC1B-C3C4-6556-559A-1371DFF291D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E3C2FA0-D28E-110D-59FA-525745A72FD3}"/>
              </a:ext>
            </a:extLst>
          </p:cNvPr>
          <p:cNvSpPr>
            <a:spLocks noGrp="1"/>
          </p:cNvSpPr>
          <p:nvPr>
            <p:ph type="sldNum" sz="quarter" idx="12"/>
          </p:nvPr>
        </p:nvSpPr>
        <p:spPr/>
        <p:txBody>
          <a:bodyPr/>
          <a:lstStyle/>
          <a:p>
            <a:fld id="{2308D338-4EA0-B749-8D70-109CE7DED65C}" type="slidenum">
              <a:rPr lang="en-US" smtClean="0"/>
              <a:t>‹#›</a:t>
            </a:fld>
            <a:endParaRPr lang="en-US"/>
          </a:p>
        </p:txBody>
      </p:sp>
    </p:spTree>
    <p:extLst>
      <p:ext uri="{BB962C8B-B14F-4D97-AF65-F5344CB8AC3E}">
        <p14:creationId xmlns:p14="http://schemas.microsoft.com/office/powerpoint/2010/main" val="21151690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F1B4C-0DE4-CBD0-283D-C3008527352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F1CF748-C44D-5399-E057-15F466A06BED}"/>
              </a:ext>
            </a:extLst>
          </p:cNvPr>
          <p:cNvSpPr>
            <a:spLocks noGrp="1"/>
          </p:cNvSpPr>
          <p:nvPr>
            <p:ph type="dt" sz="half" idx="10"/>
          </p:nvPr>
        </p:nvSpPr>
        <p:spPr/>
        <p:txBody>
          <a:bodyPr/>
          <a:lstStyle/>
          <a:p>
            <a:fld id="{638E5E93-285E-1A42-AFE8-0B98725F8156}" type="datetimeFigureOut">
              <a:rPr lang="en-US" smtClean="0"/>
              <a:t>10/8/24</a:t>
            </a:fld>
            <a:endParaRPr lang="en-US"/>
          </a:p>
        </p:txBody>
      </p:sp>
      <p:sp>
        <p:nvSpPr>
          <p:cNvPr id="4" name="Footer Placeholder 3">
            <a:extLst>
              <a:ext uri="{FF2B5EF4-FFF2-40B4-BE49-F238E27FC236}">
                <a16:creationId xmlns:a16="http://schemas.microsoft.com/office/drawing/2014/main" id="{2C8B08FC-6CE1-D513-6D68-38415090B24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1A484D-9B21-E39F-B23A-E41B5B99813A}"/>
              </a:ext>
            </a:extLst>
          </p:cNvPr>
          <p:cNvSpPr>
            <a:spLocks noGrp="1"/>
          </p:cNvSpPr>
          <p:nvPr>
            <p:ph type="sldNum" sz="quarter" idx="12"/>
          </p:nvPr>
        </p:nvSpPr>
        <p:spPr/>
        <p:txBody>
          <a:bodyPr/>
          <a:lstStyle/>
          <a:p>
            <a:fld id="{2308D338-4EA0-B749-8D70-109CE7DED65C}" type="slidenum">
              <a:rPr lang="en-US" smtClean="0"/>
              <a:t>‹#›</a:t>
            </a:fld>
            <a:endParaRPr lang="en-US"/>
          </a:p>
        </p:txBody>
      </p:sp>
    </p:spTree>
    <p:extLst>
      <p:ext uri="{BB962C8B-B14F-4D97-AF65-F5344CB8AC3E}">
        <p14:creationId xmlns:p14="http://schemas.microsoft.com/office/powerpoint/2010/main" val="35549488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853793-3FCD-A367-F7FB-702D7A57F3DD}"/>
              </a:ext>
            </a:extLst>
          </p:cNvPr>
          <p:cNvSpPr>
            <a:spLocks noGrp="1"/>
          </p:cNvSpPr>
          <p:nvPr>
            <p:ph type="dt" sz="half" idx="10"/>
          </p:nvPr>
        </p:nvSpPr>
        <p:spPr/>
        <p:txBody>
          <a:bodyPr/>
          <a:lstStyle/>
          <a:p>
            <a:fld id="{638E5E93-285E-1A42-AFE8-0B98725F8156}" type="datetimeFigureOut">
              <a:rPr lang="en-US" smtClean="0"/>
              <a:t>10/8/24</a:t>
            </a:fld>
            <a:endParaRPr lang="en-US"/>
          </a:p>
        </p:txBody>
      </p:sp>
      <p:sp>
        <p:nvSpPr>
          <p:cNvPr id="3" name="Footer Placeholder 2">
            <a:extLst>
              <a:ext uri="{FF2B5EF4-FFF2-40B4-BE49-F238E27FC236}">
                <a16:creationId xmlns:a16="http://schemas.microsoft.com/office/drawing/2014/main" id="{B977E1A6-EC33-3940-71D7-23893D6AB6C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B824687-EA75-A8CF-49C6-05162EC590EE}"/>
              </a:ext>
            </a:extLst>
          </p:cNvPr>
          <p:cNvSpPr>
            <a:spLocks noGrp="1"/>
          </p:cNvSpPr>
          <p:nvPr>
            <p:ph type="sldNum" sz="quarter" idx="12"/>
          </p:nvPr>
        </p:nvSpPr>
        <p:spPr/>
        <p:txBody>
          <a:bodyPr/>
          <a:lstStyle/>
          <a:p>
            <a:fld id="{2308D338-4EA0-B749-8D70-109CE7DED65C}" type="slidenum">
              <a:rPr lang="en-US" smtClean="0"/>
              <a:t>‹#›</a:t>
            </a:fld>
            <a:endParaRPr lang="en-US"/>
          </a:p>
        </p:txBody>
      </p:sp>
    </p:spTree>
    <p:extLst>
      <p:ext uri="{BB962C8B-B14F-4D97-AF65-F5344CB8AC3E}">
        <p14:creationId xmlns:p14="http://schemas.microsoft.com/office/powerpoint/2010/main" val="1591608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CE453-240C-4102-37DE-4F7F76DD92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9C9DBCE-9DA0-3A84-8330-988D4D71D27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E72D3F-8157-81F8-3421-9F4DEDA8D5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8FED0E-FBE2-C15C-465E-D20346B7E4ED}"/>
              </a:ext>
            </a:extLst>
          </p:cNvPr>
          <p:cNvSpPr>
            <a:spLocks noGrp="1"/>
          </p:cNvSpPr>
          <p:nvPr>
            <p:ph type="dt" sz="half" idx="10"/>
          </p:nvPr>
        </p:nvSpPr>
        <p:spPr/>
        <p:txBody>
          <a:bodyPr/>
          <a:lstStyle/>
          <a:p>
            <a:fld id="{638E5E93-285E-1A42-AFE8-0B98725F8156}" type="datetimeFigureOut">
              <a:rPr lang="en-US" smtClean="0"/>
              <a:t>10/8/24</a:t>
            </a:fld>
            <a:endParaRPr lang="en-US"/>
          </a:p>
        </p:txBody>
      </p:sp>
      <p:sp>
        <p:nvSpPr>
          <p:cNvPr id="6" name="Footer Placeholder 5">
            <a:extLst>
              <a:ext uri="{FF2B5EF4-FFF2-40B4-BE49-F238E27FC236}">
                <a16:creationId xmlns:a16="http://schemas.microsoft.com/office/drawing/2014/main" id="{585A8171-9B8F-1B4A-DB57-495E17737E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49FFDC4-485A-B0B5-6366-D314FF216CC7}"/>
              </a:ext>
            </a:extLst>
          </p:cNvPr>
          <p:cNvSpPr>
            <a:spLocks noGrp="1"/>
          </p:cNvSpPr>
          <p:nvPr>
            <p:ph type="sldNum" sz="quarter" idx="12"/>
          </p:nvPr>
        </p:nvSpPr>
        <p:spPr/>
        <p:txBody>
          <a:bodyPr/>
          <a:lstStyle/>
          <a:p>
            <a:fld id="{2308D338-4EA0-B749-8D70-109CE7DED65C}" type="slidenum">
              <a:rPr lang="en-US" smtClean="0"/>
              <a:t>‹#›</a:t>
            </a:fld>
            <a:endParaRPr lang="en-US"/>
          </a:p>
        </p:txBody>
      </p:sp>
    </p:spTree>
    <p:extLst>
      <p:ext uri="{BB962C8B-B14F-4D97-AF65-F5344CB8AC3E}">
        <p14:creationId xmlns:p14="http://schemas.microsoft.com/office/powerpoint/2010/main" val="26901327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E8339E-C0E7-FC1A-D41C-68A54C9582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E31BD84-EE49-8640-226D-097FDF0F312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08EC693-8CC5-EA24-02A1-7256C037A1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7B09A9-311F-FC34-935C-2AC8C7996FDF}"/>
              </a:ext>
            </a:extLst>
          </p:cNvPr>
          <p:cNvSpPr>
            <a:spLocks noGrp="1"/>
          </p:cNvSpPr>
          <p:nvPr>
            <p:ph type="dt" sz="half" idx="10"/>
          </p:nvPr>
        </p:nvSpPr>
        <p:spPr/>
        <p:txBody>
          <a:bodyPr/>
          <a:lstStyle/>
          <a:p>
            <a:fld id="{638E5E93-285E-1A42-AFE8-0B98725F8156}" type="datetimeFigureOut">
              <a:rPr lang="en-US" smtClean="0"/>
              <a:t>10/8/24</a:t>
            </a:fld>
            <a:endParaRPr lang="en-US"/>
          </a:p>
        </p:txBody>
      </p:sp>
      <p:sp>
        <p:nvSpPr>
          <p:cNvPr id="6" name="Footer Placeholder 5">
            <a:extLst>
              <a:ext uri="{FF2B5EF4-FFF2-40B4-BE49-F238E27FC236}">
                <a16:creationId xmlns:a16="http://schemas.microsoft.com/office/drawing/2014/main" id="{1E37CDAC-3C8A-24F3-0DEB-CB8AC7E161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E67391-7878-0F62-CF5B-7F7BFA1475A2}"/>
              </a:ext>
            </a:extLst>
          </p:cNvPr>
          <p:cNvSpPr>
            <a:spLocks noGrp="1"/>
          </p:cNvSpPr>
          <p:nvPr>
            <p:ph type="sldNum" sz="quarter" idx="12"/>
          </p:nvPr>
        </p:nvSpPr>
        <p:spPr/>
        <p:txBody>
          <a:bodyPr/>
          <a:lstStyle/>
          <a:p>
            <a:fld id="{2308D338-4EA0-B749-8D70-109CE7DED65C}" type="slidenum">
              <a:rPr lang="en-US" smtClean="0"/>
              <a:t>‹#›</a:t>
            </a:fld>
            <a:endParaRPr lang="en-US"/>
          </a:p>
        </p:txBody>
      </p:sp>
    </p:spTree>
    <p:extLst>
      <p:ext uri="{BB962C8B-B14F-4D97-AF65-F5344CB8AC3E}">
        <p14:creationId xmlns:p14="http://schemas.microsoft.com/office/powerpoint/2010/main" val="575521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802C732-6953-BCBD-B5EC-E66E7AEFB7A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5192191-8AAB-EE68-270E-F5481B947AC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60DBC9-3256-8002-CCF7-C8E1403432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38E5E93-285E-1A42-AFE8-0B98725F8156}" type="datetimeFigureOut">
              <a:rPr lang="en-US" smtClean="0"/>
              <a:t>10/8/24</a:t>
            </a:fld>
            <a:endParaRPr lang="en-US"/>
          </a:p>
        </p:txBody>
      </p:sp>
      <p:sp>
        <p:nvSpPr>
          <p:cNvPr id="5" name="Footer Placeholder 4">
            <a:extLst>
              <a:ext uri="{FF2B5EF4-FFF2-40B4-BE49-F238E27FC236}">
                <a16:creationId xmlns:a16="http://schemas.microsoft.com/office/drawing/2014/main" id="{56FC48CA-805C-6154-0E7D-491ACCCDE6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56BAAF4-9FDB-FC94-0A7E-B5AF2C210C9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308D338-4EA0-B749-8D70-109CE7DED65C}" type="slidenum">
              <a:rPr lang="en-US" smtClean="0"/>
              <a:t>‹#›</a:t>
            </a:fld>
            <a:endParaRPr lang="en-US"/>
          </a:p>
        </p:txBody>
      </p:sp>
    </p:spTree>
    <p:extLst>
      <p:ext uri="{BB962C8B-B14F-4D97-AF65-F5344CB8AC3E}">
        <p14:creationId xmlns:p14="http://schemas.microsoft.com/office/powerpoint/2010/main" val="28126323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pxhere.com/en/photo/1431465" TargetMode="External"/><Relationship Id="rId2" Type="http://schemas.openxmlformats.org/officeDocument/2006/relationships/image" Target="../media/image9.jpeg"/><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82C39F-CC1B-9200-AF5B-289EC55F4CDF}"/>
              </a:ext>
            </a:extLst>
          </p:cNvPr>
          <p:cNvSpPr>
            <a:spLocks noGrp="1"/>
          </p:cNvSpPr>
          <p:nvPr>
            <p:ph type="ctrTitle"/>
          </p:nvPr>
        </p:nvSpPr>
        <p:spPr>
          <a:xfrm>
            <a:off x="1556216" y="3183056"/>
            <a:ext cx="9079567" cy="1068138"/>
          </a:xfrm>
        </p:spPr>
        <p:txBody>
          <a:bodyPr vert="horz" lIns="91440" tIns="45720" rIns="91440" bIns="45720" rtlCol="0" anchor="b">
            <a:noAutofit/>
          </a:bodyPr>
          <a:lstStyle/>
          <a:p>
            <a:r>
              <a:rPr lang="en-US" sz="3200" b="1">
                <a:solidFill>
                  <a:srgbClr val="1E3561"/>
                </a:solidFill>
                <a:latin typeface="Times New Roman"/>
                <a:ea typeface="+mj-lt"/>
                <a:cs typeface="+mj-lt"/>
              </a:rPr>
              <a:t>Strategic Analytics Initiative</a:t>
            </a:r>
            <a:br>
              <a:rPr lang="en-US" sz="3200">
                <a:latin typeface="Times New Roman"/>
                <a:ea typeface="+mj-lt"/>
                <a:cs typeface="+mj-lt"/>
              </a:rPr>
            </a:br>
            <a:r>
              <a:rPr lang="en-US" sz="3200" i="1">
                <a:latin typeface="Times New Roman"/>
                <a:ea typeface="Roboto"/>
                <a:cs typeface="Roboto"/>
              </a:rPr>
              <a:t>Employee Development Program Utilization Analysis</a:t>
            </a:r>
            <a:endParaRPr lang="en-US" sz="3200">
              <a:latin typeface="Times New Roman"/>
              <a:cs typeface="Times New Roman"/>
            </a:endParaRPr>
          </a:p>
        </p:txBody>
      </p:sp>
      <p:grpSp>
        <p:nvGrpSpPr>
          <p:cNvPr id="3" name="Group 2">
            <a:extLst>
              <a:ext uri="{FF2B5EF4-FFF2-40B4-BE49-F238E27FC236}">
                <a16:creationId xmlns:a16="http://schemas.microsoft.com/office/drawing/2014/main" id="{A71D5F99-20BC-247E-5D9A-E3E5A216FF01}"/>
              </a:ext>
            </a:extLst>
          </p:cNvPr>
          <p:cNvGrpSpPr/>
          <p:nvPr/>
        </p:nvGrpSpPr>
        <p:grpSpPr>
          <a:xfrm>
            <a:off x="-222442" y="5869904"/>
            <a:ext cx="865298" cy="889674"/>
            <a:chOff x="122578" y="2244843"/>
            <a:chExt cx="516075" cy="521986"/>
          </a:xfrm>
        </p:grpSpPr>
        <p:sp>
          <p:nvSpPr>
            <p:cNvPr id="7" name="Oval 6">
              <a:extLst>
                <a:ext uri="{FF2B5EF4-FFF2-40B4-BE49-F238E27FC236}">
                  <a16:creationId xmlns:a16="http://schemas.microsoft.com/office/drawing/2014/main" id="{ED1FA27D-9F3C-2FD3-8794-3F06EE84E453}"/>
                </a:ext>
              </a:extLst>
            </p:cNvPr>
            <p:cNvSpPr/>
            <p:nvPr/>
          </p:nvSpPr>
          <p:spPr>
            <a:xfrm>
              <a:off x="122578" y="2244843"/>
              <a:ext cx="405246" cy="408631"/>
            </a:xfrm>
            <a:prstGeom prst="ellipse">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863C684D-9A3E-B87B-C270-58C0CC755AC3}"/>
                </a:ext>
              </a:extLst>
            </p:cNvPr>
            <p:cNvSpPr/>
            <p:nvPr/>
          </p:nvSpPr>
          <p:spPr>
            <a:xfrm flipH="1">
              <a:off x="527824" y="2653474"/>
              <a:ext cx="110829" cy="113355"/>
            </a:xfrm>
            <a:prstGeom prst="ellipse">
              <a:avLst/>
            </a:prstGeom>
            <a:solidFill>
              <a:srgbClr val="92D050"/>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TextBox 14">
            <a:extLst>
              <a:ext uri="{FF2B5EF4-FFF2-40B4-BE49-F238E27FC236}">
                <a16:creationId xmlns:a16="http://schemas.microsoft.com/office/drawing/2014/main" id="{A881C822-7AF2-E656-C295-F5E98495AE6B}"/>
              </a:ext>
            </a:extLst>
          </p:cNvPr>
          <p:cNvSpPr txBox="1"/>
          <p:nvPr/>
        </p:nvSpPr>
        <p:spPr>
          <a:xfrm>
            <a:off x="9248096" y="4992969"/>
            <a:ext cx="2765592" cy="1754326"/>
          </a:xfrm>
          <a:prstGeom prst="rect">
            <a:avLst/>
          </a:prstGeom>
          <a:noFill/>
        </p:spPr>
        <p:txBody>
          <a:bodyPr wrap="square" lIns="91440" tIns="45720" rIns="91440" bIns="45720" anchor="t">
            <a:spAutoFit/>
          </a:bodyPr>
          <a:lstStyle/>
          <a:p>
            <a:r>
              <a:rPr lang="en-US" b="1">
                <a:solidFill>
                  <a:srgbClr val="1E3561"/>
                </a:solidFill>
                <a:latin typeface="Times New Roman"/>
                <a:ea typeface="+mj-lt"/>
                <a:cs typeface="+mj-lt"/>
                <a:sym typeface="Albert Sans ExtraBold"/>
              </a:rPr>
              <a:t>Team 3G:</a:t>
            </a:r>
            <a:endParaRPr lang="en-US" b="1">
              <a:solidFill>
                <a:srgbClr val="1E3561"/>
              </a:solidFill>
              <a:latin typeface="Times New Roman"/>
              <a:ea typeface="+mj-lt"/>
              <a:cs typeface="+mj-lt"/>
            </a:endParaRPr>
          </a:p>
          <a:p>
            <a:r>
              <a:rPr lang="en-US" i="1">
                <a:latin typeface="Times New Roman"/>
                <a:ea typeface="Roboto"/>
                <a:cs typeface="Roboto"/>
                <a:sym typeface="Roboto"/>
              </a:rPr>
              <a:t>Dhvani Patel</a:t>
            </a:r>
            <a:endParaRPr lang="en-US" i="1">
              <a:latin typeface="Times New Roman"/>
              <a:ea typeface="Roboto"/>
              <a:cs typeface="Roboto"/>
            </a:endParaRPr>
          </a:p>
          <a:p>
            <a:r>
              <a:rPr lang="en-US" i="1">
                <a:latin typeface="Times New Roman"/>
                <a:ea typeface="Roboto"/>
                <a:cs typeface="Roboto"/>
                <a:sym typeface="Roboto"/>
              </a:rPr>
              <a:t>Mishika Pankaj Bhandari</a:t>
            </a:r>
            <a:endParaRPr lang="en-US" i="1">
              <a:latin typeface="Times New Roman"/>
              <a:ea typeface="Roboto"/>
              <a:cs typeface="Roboto"/>
            </a:endParaRPr>
          </a:p>
          <a:p>
            <a:r>
              <a:rPr lang="en-US" i="1">
                <a:latin typeface="Times New Roman"/>
                <a:ea typeface="Roboto"/>
                <a:cs typeface="Roboto"/>
                <a:sym typeface="Roboto"/>
              </a:rPr>
              <a:t>Haidong Yan</a:t>
            </a:r>
            <a:endParaRPr lang="en-US" i="1">
              <a:latin typeface="Times New Roman"/>
              <a:ea typeface="Roboto"/>
              <a:cs typeface="Roboto"/>
            </a:endParaRPr>
          </a:p>
          <a:p>
            <a:r>
              <a:rPr lang="en-US" i="1">
                <a:latin typeface="Times New Roman"/>
                <a:ea typeface="Roboto"/>
                <a:cs typeface="Roboto"/>
                <a:sym typeface="Roboto"/>
              </a:rPr>
              <a:t>Shan Ali Shah Sayed</a:t>
            </a:r>
            <a:endParaRPr lang="en-US" i="1">
              <a:latin typeface="Times New Roman"/>
              <a:ea typeface="Roboto"/>
              <a:cs typeface="Roboto"/>
            </a:endParaRPr>
          </a:p>
          <a:p>
            <a:r>
              <a:rPr lang="en-US" i="1">
                <a:latin typeface="Times New Roman"/>
                <a:ea typeface="Roboto"/>
                <a:cs typeface="Roboto"/>
                <a:sym typeface="Roboto"/>
              </a:rPr>
              <a:t>Junaid Ullah</a:t>
            </a:r>
            <a:endParaRPr lang="en-US" i="1">
              <a:latin typeface="Times New Roman"/>
              <a:ea typeface="Roboto"/>
              <a:cs typeface="Roboto"/>
            </a:endParaRPr>
          </a:p>
        </p:txBody>
      </p:sp>
      <p:grpSp>
        <p:nvGrpSpPr>
          <p:cNvPr id="8" name="Group 7">
            <a:extLst>
              <a:ext uri="{FF2B5EF4-FFF2-40B4-BE49-F238E27FC236}">
                <a16:creationId xmlns:a16="http://schemas.microsoft.com/office/drawing/2014/main" id="{4B7211AB-C7B7-5527-2C60-7C7720A009CE}"/>
              </a:ext>
            </a:extLst>
          </p:cNvPr>
          <p:cNvGrpSpPr/>
          <p:nvPr/>
        </p:nvGrpSpPr>
        <p:grpSpPr>
          <a:xfrm>
            <a:off x="10987808" y="143943"/>
            <a:ext cx="1180521" cy="1071595"/>
            <a:chOff x="10567556" y="632515"/>
            <a:chExt cx="816838" cy="723348"/>
          </a:xfrm>
        </p:grpSpPr>
        <p:sp>
          <p:nvSpPr>
            <p:cNvPr id="12" name="Oval 11">
              <a:extLst>
                <a:ext uri="{FF2B5EF4-FFF2-40B4-BE49-F238E27FC236}">
                  <a16:creationId xmlns:a16="http://schemas.microsoft.com/office/drawing/2014/main" id="{E4B4BE95-0409-CFE1-DC18-0CC28F01B921}"/>
                </a:ext>
              </a:extLst>
            </p:cNvPr>
            <p:cNvSpPr/>
            <p:nvPr/>
          </p:nvSpPr>
          <p:spPr>
            <a:xfrm>
              <a:off x="10979148" y="950617"/>
              <a:ext cx="405246" cy="405246"/>
            </a:xfrm>
            <a:prstGeom prst="ellipse">
              <a:avLst/>
            </a:prstGeom>
            <a:solidFill>
              <a:srgbClr val="92D050"/>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AE353580-9835-34EF-E286-AEBF0D10EAA0}"/>
                </a:ext>
              </a:extLst>
            </p:cNvPr>
            <p:cNvSpPr/>
            <p:nvPr/>
          </p:nvSpPr>
          <p:spPr>
            <a:xfrm>
              <a:off x="10567556" y="632515"/>
              <a:ext cx="249382" cy="243341"/>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0577E3E7-DF22-4303-7BC1-B63B0A2316F2}"/>
                </a:ext>
              </a:extLst>
            </p:cNvPr>
            <p:cNvSpPr/>
            <p:nvPr/>
          </p:nvSpPr>
          <p:spPr>
            <a:xfrm>
              <a:off x="11039763" y="696910"/>
              <a:ext cx="96982" cy="90941"/>
            </a:xfrm>
            <a:prstGeom prst="ellipse">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F183D886-5E53-F499-4814-211EA63AEBBD}"/>
              </a:ext>
            </a:extLst>
          </p:cNvPr>
          <p:cNvGrpSpPr/>
          <p:nvPr/>
        </p:nvGrpSpPr>
        <p:grpSpPr>
          <a:xfrm>
            <a:off x="-293806" y="-102712"/>
            <a:ext cx="1625600" cy="1147404"/>
            <a:chOff x="-131619" y="-129095"/>
            <a:chExt cx="1087837" cy="846068"/>
          </a:xfrm>
        </p:grpSpPr>
        <p:sp>
          <p:nvSpPr>
            <p:cNvPr id="17" name="Oval 16">
              <a:extLst>
                <a:ext uri="{FF2B5EF4-FFF2-40B4-BE49-F238E27FC236}">
                  <a16:creationId xmlns:a16="http://schemas.microsoft.com/office/drawing/2014/main" id="{375FD9BE-286A-D149-8A91-8978C0DB7331}"/>
                </a:ext>
              </a:extLst>
            </p:cNvPr>
            <p:cNvSpPr/>
            <p:nvPr/>
          </p:nvSpPr>
          <p:spPr>
            <a:xfrm>
              <a:off x="-131619" y="-129095"/>
              <a:ext cx="577850" cy="642670"/>
            </a:xfrm>
            <a:prstGeom prst="ellipse">
              <a:avLst/>
            </a:pr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path path="circle">
                <a:fillToRect r="100000" b="100000"/>
              </a:path>
              <a:tileRect l="-100000" t="-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32829542-340C-F3D7-20E1-E9745E7B4CE2}"/>
                </a:ext>
              </a:extLst>
            </p:cNvPr>
            <p:cNvSpPr/>
            <p:nvPr/>
          </p:nvSpPr>
          <p:spPr>
            <a:xfrm>
              <a:off x="592536" y="168939"/>
              <a:ext cx="363682" cy="352572"/>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0" name="Oval 379">
              <a:extLst>
                <a:ext uri="{FF2B5EF4-FFF2-40B4-BE49-F238E27FC236}">
                  <a16:creationId xmlns:a16="http://schemas.microsoft.com/office/drawing/2014/main" id="{F3F69C49-75C5-A1B1-6FF6-2E925CD598D4}"/>
                </a:ext>
              </a:extLst>
            </p:cNvPr>
            <p:cNvSpPr/>
            <p:nvPr/>
          </p:nvSpPr>
          <p:spPr>
            <a:xfrm>
              <a:off x="341458" y="598639"/>
              <a:ext cx="104773" cy="118334"/>
            </a:xfrm>
            <a:prstGeom prst="ellipse">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TextBox 10">
            <a:extLst>
              <a:ext uri="{FF2B5EF4-FFF2-40B4-BE49-F238E27FC236}">
                <a16:creationId xmlns:a16="http://schemas.microsoft.com/office/drawing/2014/main" id="{63A7FA5A-EF4C-38B9-C42E-A6D93B70AFD7}"/>
              </a:ext>
            </a:extLst>
          </p:cNvPr>
          <p:cNvSpPr txBox="1"/>
          <p:nvPr/>
        </p:nvSpPr>
        <p:spPr>
          <a:xfrm>
            <a:off x="2815937" y="3187184"/>
            <a:ext cx="6255326" cy="369332"/>
          </a:xfrm>
          <a:prstGeom prst="rect">
            <a:avLst/>
          </a:prstGeom>
          <a:noFill/>
        </p:spPr>
        <p:txBody>
          <a:bodyPr wrap="square">
            <a:spAutoFit/>
          </a:bodyPr>
          <a:lstStyle/>
          <a:p>
            <a:pPr algn="l"/>
            <a:endParaRPr lang="en-US" b="0" i="0" u="none" strike="noStrike">
              <a:solidFill>
                <a:srgbClr val="000000"/>
              </a:solidFill>
              <a:effectLst/>
            </a:endParaRPr>
          </a:p>
        </p:txBody>
      </p:sp>
      <p:pic>
        <p:nvPicPr>
          <p:cNvPr id="18" name="Picture 17">
            <a:extLst>
              <a:ext uri="{FF2B5EF4-FFF2-40B4-BE49-F238E27FC236}">
                <a16:creationId xmlns:a16="http://schemas.microsoft.com/office/drawing/2014/main" id="{395BDFC6-B021-86DE-7F3B-EEA3DA1983F9}"/>
              </a:ext>
            </a:extLst>
          </p:cNvPr>
          <p:cNvPicPr>
            <a:picLocks noChangeAspect="1"/>
          </p:cNvPicPr>
          <p:nvPr/>
        </p:nvPicPr>
        <p:blipFill>
          <a:blip r:embed="rId2"/>
          <a:srcRect l="1766" t="26784" r="2866" b="27919"/>
          <a:stretch/>
        </p:blipFill>
        <p:spPr>
          <a:xfrm>
            <a:off x="3378777" y="607121"/>
            <a:ext cx="5434445" cy="2581213"/>
          </a:xfrm>
          <a:prstGeom prst="rect">
            <a:avLst/>
          </a:prstGeom>
        </p:spPr>
      </p:pic>
    </p:spTree>
    <p:extLst>
      <p:ext uri="{BB962C8B-B14F-4D97-AF65-F5344CB8AC3E}">
        <p14:creationId xmlns:p14="http://schemas.microsoft.com/office/powerpoint/2010/main" val="24114991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7848FE-44EF-2EA0-9E95-52D851DE1348}"/>
            </a:ext>
          </a:extLst>
        </p:cNvPr>
        <p:cNvGrpSpPr/>
        <p:nvPr/>
      </p:nvGrpSpPr>
      <p:grpSpPr>
        <a:xfrm>
          <a:off x="0" y="0"/>
          <a:ext cx="0" cy="0"/>
          <a:chOff x="0" y="0"/>
          <a:chExt cx="0" cy="0"/>
        </a:xfrm>
      </p:grpSpPr>
      <p:grpSp>
        <p:nvGrpSpPr>
          <p:cNvPr id="8" name="Group 7">
            <a:extLst>
              <a:ext uri="{FF2B5EF4-FFF2-40B4-BE49-F238E27FC236}">
                <a16:creationId xmlns:a16="http://schemas.microsoft.com/office/drawing/2014/main" id="{911089C7-609B-2EC9-DBEF-F323261C165A}"/>
              </a:ext>
            </a:extLst>
          </p:cNvPr>
          <p:cNvGrpSpPr/>
          <p:nvPr/>
        </p:nvGrpSpPr>
        <p:grpSpPr>
          <a:xfrm>
            <a:off x="10987808" y="143943"/>
            <a:ext cx="1180521" cy="1071595"/>
            <a:chOff x="10567556" y="632515"/>
            <a:chExt cx="816838" cy="723348"/>
          </a:xfrm>
        </p:grpSpPr>
        <p:sp>
          <p:nvSpPr>
            <p:cNvPr id="5" name="Oval 4">
              <a:extLst>
                <a:ext uri="{FF2B5EF4-FFF2-40B4-BE49-F238E27FC236}">
                  <a16:creationId xmlns:a16="http://schemas.microsoft.com/office/drawing/2014/main" id="{2EC85E98-75E8-3509-87B5-5A23C9ECDBCF}"/>
                </a:ext>
              </a:extLst>
            </p:cNvPr>
            <p:cNvSpPr/>
            <p:nvPr/>
          </p:nvSpPr>
          <p:spPr>
            <a:xfrm>
              <a:off x="10979148" y="950617"/>
              <a:ext cx="405246" cy="405246"/>
            </a:xfrm>
            <a:prstGeom prst="ellipse">
              <a:avLst/>
            </a:prstGeom>
            <a:solidFill>
              <a:srgbClr val="92D050"/>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36221AB8-C912-0387-BCB1-9DD7818615E3}"/>
                </a:ext>
              </a:extLst>
            </p:cNvPr>
            <p:cNvSpPr/>
            <p:nvPr/>
          </p:nvSpPr>
          <p:spPr>
            <a:xfrm>
              <a:off x="10567556" y="632515"/>
              <a:ext cx="249382" cy="243341"/>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E198F3BA-5438-6DAF-C836-6CE5D0B006BE}"/>
                </a:ext>
              </a:extLst>
            </p:cNvPr>
            <p:cNvSpPr/>
            <p:nvPr/>
          </p:nvSpPr>
          <p:spPr>
            <a:xfrm>
              <a:off x="11039763" y="696910"/>
              <a:ext cx="96982" cy="90941"/>
            </a:xfrm>
            <a:prstGeom prst="ellipse">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a:extLst>
              <a:ext uri="{FF2B5EF4-FFF2-40B4-BE49-F238E27FC236}">
                <a16:creationId xmlns:a16="http://schemas.microsoft.com/office/drawing/2014/main" id="{87B30EA2-912C-53A5-85E7-41F0BBFD56AF}"/>
              </a:ext>
            </a:extLst>
          </p:cNvPr>
          <p:cNvGrpSpPr/>
          <p:nvPr/>
        </p:nvGrpSpPr>
        <p:grpSpPr>
          <a:xfrm>
            <a:off x="-293806" y="-102712"/>
            <a:ext cx="1625600" cy="1147404"/>
            <a:chOff x="-131619" y="-129095"/>
            <a:chExt cx="1087837" cy="846068"/>
          </a:xfrm>
        </p:grpSpPr>
        <p:sp>
          <p:nvSpPr>
            <p:cNvPr id="10" name="Oval 9">
              <a:extLst>
                <a:ext uri="{FF2B5EF4-FFF2-40B4-BE49-F238E27FC236}">
                  <a16:creationId xmlns:a16="http://schemas.microsoft.com/office/drawing/2014/main" id="{728BA82C-2D92-6F3D-21F2-93D534A323D2}"/>
                </a:ext>
              </a:extLst>
            </p:cNvPr>
            <p:cNvSpPr/>
            <p:nvPr/>
          </p:nvSpPr>
          <p:spPr>
            <a:xfrm>
              <a:off x="-131619" y="-129095"/>
              <a:ext cx="577850" cy="642670"/>
            </a:xfrm>
            <a:prstGeom prst="ellipse">
              <a:avLst/>
            </a:pr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path path="circle">
                <a:fillToRect r="100000" b="100000"/>
              </a:path>
              <a:tileRect l="-100000" t="-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0AFBB4D8-55FD-D6B6-8A52-18D375870BE2}"/>
                </a:ext>
              </a:extLst>
            </p:cNvPr>
            <p:cNvSpPr/>
            <p:nvPr/>
          </p:nvSpPr>
          <p:spPr>
            <a:xfrm>
              <a:off x="592536" y="168939"/>
              <a:ext cx="363682" cy="352572"/>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944A4DE0-C731-A720-4281-25E229C80910}"/>
                </a:ext>
              </a:extLst>
            </p:cNvPr>
            <p:cNvSpPr/>
            <p:nvPr/>
          </p:nvSpPr>
          <p:spPr>
            <a:xfrm>
              <a:off x="341458" y="598639"/>
              <a:ext cx="104773" cy="118334"/>
            </a:xfrm>
            <a:prstGeom prst="ellipse">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59F08CB7-6688-6DAF-4AAB-D715948479E4}"/>
              </a:ext>
            </a:extLst>
          </p:cNvPr>
          <p:cNvGrpSpPr/>
          <p:nvPr/>
        </p:nvGrpSpPr>
        <p:grpSpPr>
          <a:xfrm>
            <a:off x="10842413" y="5614504"/>
            <a:ext cx="1712768" cy="1325564"/>
            <a:chOff x="11080271" y="5805280"/>
            <a:chExt cx="1397480" cy="1142662"/>
          </a:xfrm>
        </p:grpSpPr>
        <p:sp>
          <p:nvSpPr>
            <p:cNvPr id="26" name="Oval 25">
              <a:extLst>
                <a:ext uri="{FF2B5EF4-FFF2-40B4-BE49-F238E27FC236}">
                  <a16:creationId xmlns:a16="http://schemas.microsoft.com/office/drawing/2014/main" id="{83A6BE7F-5C33-F21E-759D-22E7C4D10546}"/>
                </a:ext>
              </a:extLst>
            </p:cNvPr>
            <p:cNvSpPr/>
            <p:nvPr/>
          </p:nvSpPr>
          <p:spPr>
            <a:xfrm>
              <a:off x="11802339" y="5985165"/>
              <a:ext cx="675412" cy="680756"/>
            </a:xfrm>
            <a:prstGeom prst="ellipse">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10800000" scaled="1"/>
              <a:tileRect/>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3F335EAC-7674-3456-1641-3A7697C90C58}"/>
                </a:ext>
              </a:extLst>
            </p:cNvPr>
            <p:cNvSpPr/>
            <p:nvPr/>
          </p:nvSpPr>
          <p:spPr>
            <a:xfrm>
              <a:off x="11353800" y="6325543"/>
              <a:ext cx="363682" cy="352572"/>
            </a:xfrm>
            <a:prstGeom prst="ellipse">
              <a:avLst/>
            </a:prstGeom>
            <a:solidFill>
              <a:srgbClr val="92D050"/>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AB4AB1B3-FD3C-2400-E1DC-5EF282336ABC}"/>
                </a:ext>
              </a:extLst>
            </p:cNvPr>
            <p:cNvSpPr/>
            <p:nvPr/>
          </p:nvSpPr>
          <p:spPr>
            <a:xfrm>
              <a:off x="11391033" y="5805280"/>
              <a:ext cx="187036" cy="179885"/>
            </a:xfrm>
            <a:prstGeom prst="ellipse">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4B5E805D-DE63-49D1-C256-16AE8796C987}"/>
                </a:ext>
              </a:extLst>
            </p:cNvPr>
            <p:cNvSpPr/>
            <p:nvPr/>
          </p:nvSpPr>
          <p:spPr>
            <a:xfrm>
              <a:off x="11080271" y="6768057"/>
              <a:ext cx="187036" cy="179885"/>
            </a:xfrm>
            <a:prstGeom prst="ellipse">
              <a:avLst/>
            </a:prstGeom>
            <a:gradFill flip="none" rotWithShape="1">
              <a:gsLst>
                <a:gs pos="0">
                  <a:srgbClr val="002060">
                    <a:tint val="66000"/>
                    <a:satMod val="160000"/>
                  </a:srgbClr>
                </a:gs>
                <a:gs pos="50000">
                  <a:srgbClr val="002060">
                    <a:tint val="44500"/>
                    <a:satMod val="160000"/>
                  </a:srgbClr>
                </a:gs>
                <a:gs pos="100000">
                  <a:srgbClr val="002060">
                    <a:tint val="23500"/>
                    <a:satMod val="160000"/>
                  </a:srgbClr>
                </a:gs>
              </a:gsLst>
              <a:path path="circle">
                <a:fillToRect l="100000" t="100000"/>
              </a:path>
              <a:tileRect r="-100000" b="-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Content Placeholder 11">
            <a:extLst>
              <a:ext uri="{FF2B5EF4-FFF2-40B4-BE49-F238E27FC236}">
                <a16:creationId xmlns:a16="http://schemas.microsoft.com/office/drawing/2014/main" id="{85ADEC96-C87D-FD9F-9C3A-501FC6D5C764}"/>
              </a:ext>
            </a:extLst>
          </p:cNvPr>
          <p:cNvSpPr>
            <a:spLocks noGrp="1"/>
          </p:cNvSpPr>
          <p:nvPr>
            <p:ph sz="half" idx="1"/>
          </p:nvPr>
        </p:nvSpPr>
        <p:spPr>
          <a:xfrm>
            <a:off x="768927" y="1588118"/>
            <a:ext cx="10813727" cy="4351338"/>
          </a:xfrm>
        </p:spPr>
        <p:txBody>
          <a:bodyPr vert="horz" lIns="91440" tIns="45720" rIns="91440" bIns="45720" rtlCol="0" anchor="t">
            <a:normAutofit/>
          </a:bodyPr>
          <a:lstStyle/>
          <a:p>
            <a:r>
              <a:rPr lang="en-US" sz="1800" b="1">
                <a:solidFill>
                  <a:srgbClr val="00B050"/>
                </a:solidFill>
                <a:latin typeface="Times New Roman"/>
                <a:cs typeface="Times New Roman"/>
              </a:rPr>
              <a:t>Further Investigation:</a:t>
            </a:r>
            <a:r>
              <a:rPr lang="en-US" sz="1800">
                <a:solidFill>
                  <a:srgbClr val="00B050"/>
                </a:solidFill>
                <a:latin typeface="Times New Roman"/>
                <a:cs typeface="Times New Roman"/>
              </a:rPr>
              <a:t> </a:t>
            </a:r>
            <a:r>
              <a:rPr lang="en-US" sz="1800">
                <a:solidFill>
                  <a:schemeClr val="tx2">
                    <a:lumMod val="90000"/>
                    <a:lumOff val="10000"/>
                  </a:schemeClr>
                </a:solidFill>
                <a:latin typeface="Times New Roman"/>
                <a:cs typeface="Times New Roman"/>
              </a:rPr>
              <a:t>It may be useful to investigate into the courses showing the largest percent increases (like Supply Chain Optimization Strategies) to understand what is driving the improvements. Moreover, if courses are bundled in modules and given to employees in planned sequences, they can improve overall proficiency scores of employees.</a:t>
            </a:r>
          </a:p>
          <a:p>
            <a:r>
              <a:rPr lang="en-US" sz="1800" b="1">
                <a:solidFill>
                  <a:srgbClr val="00B050"/>
                </a:solidFill>
                <a:latin typeface="Times New Roman"/>
                <a:ea typeface="+mn-lt"/>
                <a:cs typeface="Times New Roman"/>
              </a:rPr>
              <a:t>Curriculum Evaluation:</a:t>
            </a:r>
            <a:r>
              <a:rPr lang="en-US" sz="1800">
                <a:solidFill>
                  <a:srgbClr val="00B050"/>
                </a:solidFill>
                <a:latin typeface="Times New Roman"/>
                <a:ea typeface="+mn-lt"/>
                <a:cs typeface="Times New Roman"/>
              </a:rPr>
              <a:t> </a:t>
            </a:r>
            <a:r>
              <a:rPr lang="en-US" sz="1800">
                <a:solidFill>
                  <a:schemeClr val="tx2">
                    <a:lumMod val="90000"/>
                    <a:lumOff val="10000"/>
                  </a:schemeClr>
                </a:solidFill>
                <a:latin typeface="Times New Roman"/>
                <a:cs typeface="Times New Roman"/>
              </a:rPr>
              <a:t>Courses like Logistics Software essentials, which show little change in percent improvement, could benefit from an evaluation of their content or instructional methods to see if improvements can be made.</a:t>
            </a:r>
          </a:p>
          <a:p>
            <a:r>
              <a:rPr lang="en-US" sz="1800" b="1">
                <a:solidFill>
                  <a:srgbClr val="00B050"/>
                </a:solidFill>
                <a:latin typeface="Times New Roman"/>
                <a:cs typeface="Times New Roman"/>
              </a:rPr>
              <a:t>Further Analysis:</a:t>
            </a:r>
            <a:r>
              <a:rPr lang="en-US" sz="1800">
                <a:solidFill>
                  <a:schemeClr val="tx2">
                    <a:lumMod val="90000"/>
                    <a:lumOff val="10000"/>
                  </a:schemeClr>
                </a:solidFill>
                <a:latin typeface="Times New Roman"/>
                <a:cs typeface="Times New Roman"/>
              </a:rPr>
              <a:t> Investigate why countries like Germany and Canada perform so well. Understanding what drives such significant improvements in these countries can help apply similar strategies elsewhere.</a:t>
            </a:r>
          </a:p>
          <a:p>
            <a:r>
              <a:rPr lang="en-US" sz="1800" b="1">
                <a:solidFill>
                  <a:srgbClr val="00B050"/>
                </a:solidFill>
                <a:latin typeface="Times New Roman"/>
                <a:cs typeface="Times New Roman"/>
              </a:rPr>
              <a:t>Optimize Training for Low Performers:</a:t>
            </a:r>
            <a:r>
              <a:rPr lang="en-US" sz="1800" b="1">
                <a:solidFill>
                  <a:schemeClr val="tx2">
                    <a:lumMod val="90000"/>
                    <a:lumOff val="10000"/>
                  </a:schemeClr>
                </a:solidFill>
                <a:latin typeface="Times New Roman"/>
                <a:cs typeface="Times New Roman"/>
              </a:rPr>
              <a:t> </a:t>
            </a:r>
            <a:r>
              <a:rPr lang="en-US" sz="1800">
                <a:solidFill>
                  <a:schemeClr val="tx2">
                    <a:lumMod val="90000"/>
                    <a:lumOff val="10000"/>
                  </a:schemeClr>
                </a:solidFill>
                <a:latin typeface="Times New Roman"/>
                <a:cs typeface="Times New Roman"/>
              </a:rPr>
              <a:t>For countries like India, Mexico, and China, further analysis should be conducted to determine whether the training content, delivery method, or learner engagement could be improved to boost proficiency score increases.</a:t>
            </a:r>
          </a:p>
          <a:p>
            <a:r>
              <a:rPr lang="en-US" sz="1800" b="1">
                <a:solidFill>
                  <a:srgbClr val="00B050"/>
                </a:solidFill>
                <a:latin typeface="Times New Roman"/>
                <a:ea typeface="+mn-lt"/>
                <a:cs typeface="+mn-lt"/>
              </a:rPr>
              <a:t>Promote Balanced Training Formats</a:t>
            </a:r>
            <a:r>
              <a:rPr lang="en-US" sz="1800">
                <a:solidFill>
                  <a:srgbClr val="00B050"/>
                </a:solidFill>
                <a:latin typeface="Times New Roman"/>
                <a:ea typeface="+mn-lt"/>
                <a:cs typeface="+mn-lt"/>
              </a:rPr>
              <a:t>:</a:t>
            </a:r>
            <a:r>
              <a:rPr lang="en-US" sz="1800">
                <a:solidFill>
                  <a:schemeClr val="tx2">
                    <a:lumMod val="90000"/>
                    <a:lumOff val="10000"/>
                  </a:schemeClr>
                </a:solidFill>
                <a:latin typeface="Times New Roman"/>
                <a:ea typeface="+mn-lt"/>
                <a:cs typeface="+mn-lt"/>
              </a:rPr>
              <a:t> While in-person enrollments are higher, virtual formats deliver competitive results. A blended or expanded virtual offering could balance engagement across formats.</a:t>
            </a:r>
            <a:endParaRPr lang="en-US" sz="1800">
              <a:solidFill>
                <a:schemeClr val="tx2">
                  <a:lumMod val="90000"/>
                  <a:lumOff val="10000"/>
                </a:schemeClr>
              </a:solidFill>
              <a:latin typeface="Times New Roman"/>
              <a:cs typeface="Times New Roman"/>
            </a:endParaRPr>
          </a:p>
          <a:p>
            <a:endParaRPr lang="en-US" sz="1800">
              <a:latin typeface="Times New Roman"/>
              <a:cs typeface="Times New Roman"/>
            </a:endParaRPr>
          </a:p>
          <a:p>
            <a:endParaRPr lang="en-US" sz="1800">
              <a:latin typeface="Times New Roman"/>
              <a:cs typeface="Times New Roman"/>
            </a:endParaRPr>
          </a:p>
          <a:p>
            <a:endParaRPr lang="en-US" sz="1800">
              <a:latin typeface="Times New Roman"/>
              <a:cs typeface="Times New Roman"/>
            </a:endParaRPr>
          </a:p>
          <a:p>
            <a:endParaRPr lang="en-US" sz="1800">
              <a:latin typeface="Times New Roman"/>
              <a:cs typeface="Times New Roman"/>
            </a:endParaRPr>
          </a:p>
        </p:txBody>
      </p:sp>
      <p:sp>
        <p:nvSpPr>
          <p:cNvPr id="9" name="Title 1">
            <a:extLst>
              <a:ext uri="{FF2B5EF4-FFF2-40B4-BE49-F238E27FC236}">
                <a16:creationId xmlns:a16="http://schemas.microsoft.com/office/drawing/2014/main" id="{5802C5F2-5E29-791F-7FFF-B77A25F153AF}"/>
              </a:ext>
            </a:extLst>
          </p:cNvPr>
          <p:cNvSpPr txBox="1">
            <a:spLocks/>
          </p:cNvSpPr>
          <p:nvPr/>
        </p:nvSpPr>
        <p:spPr>
          <a:xfrm>
            <a:off x="1705708" y="575734"/>
            <a:ext cx="9356933" cy="89819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a:solidFill>
                  <a:schemeClr val="tx2">
                    <a:lumMod val="90000"/>
                    <a:lumOff val="10000"/>
                  </a:schemeClr>
                </a:solidFill>
                <a:latin typeface="Times New Roman"/>
                <a:cs typeface="Times New Roman"/>
              </a:rPr>
              <a:t>Recommendations</a:t>
            </a:r>
          </a:p>
        </p:txBody>
      </p:sp>
    </p:spTree>
    <p:extLst>
      <p:ext uri="{BB962C8B-B14F-4D97-AF65-F5344CB8AC3E}">
        <p14:creationId xmlns:p14="http://schemas.microsoft.com/office/powerpoint/2010/main" val="2952679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7848FE-44EF-2EA0-9E95-52D851DE1348}"/>
            </a:ext>
          </a:extLst>
        </p:cNvPr>
        <p:cNvGrpSpPr/>
        <p:nvPr/>
      </p:nvGrpSpPr>
      <p:grpSpPr>
        <a:xfrm>
          <a:off x="0" y="0"/>
          <a:ext cx="0" cy="0"/>
          <a:chOff x="0" y="0"/>
          <a:chExt cx="0" cy="0"/>
        </a:xfrm>
      </p:grpSpPr>
      <p:grpSp>
        <p:nvGrpSpPr>
          <p:cNvPr id="8" name="Group 7">
            <a:extLst>
              <a:ext uri="{FF2B5EF4-FFF2-40B4-BE49-F238E27FC236}">
                <a16:creationId xmlns:a16="http://schemas.microsoft.com/office/drawing/2014/main" id="{911089C7-609B-2EC9-DBEF-F323261C165A}"/>
              </a:ext>
            </a:extLst>
          </p:cNvPr>
          <p:cNvGrpSpPr/>
          <p:nvPr/>
        </p:nvGrpSpPr>
        <p:grpSpPr>
          <a:xfrm>
            <a:off x="10987808" y="143943"/>
            <a:ext cx="1180521" cy="1071595"/>
            <a:chOff x="10567556" y="632515"/>
            <a:chExt cx="816838" cy="723348"/>
          </a:xfrm>
        </p:grpSpPr>
        <p:sp>
          <p:nvSpPr>
            <p:cNvPr id="5" name="Oval 4">
              <a:extLst>
                <a:ext uri="{FF2B5EF4-FFF2-40B4-BE49-F238E27FC236}">
                  <a16:creationId xmlns:a16="http://schemas.microsoft.com/office/drawing/2014/main" id="{2EC85E98-75E8-3509-87B5-5A23C9ECDBCF}"/>
                </a:ext>
              </a:extLst>
            </p:cNvPr>
            <p:cNvSpPr/>
            <p:nvPr/>
          </p:nvSpPr>
          <p:spPr>
            <a:xfrm>
              <a:off x="10979148" y="950617"/>
              <a:ext cx="405246" cy="405246"/>
            </a:xfrm>
            <a:prstGeom prst="ellipse">
              <a:avLst/>
            </a:prstGeom>
            <a:solidFill>
              <a:srgbClr val="92D050"/>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36221AB8-C912-0387-BCB1-9DD7818615E3}"/>
                </a:ext>
              </a:extLst>
            </p:cNvPr>
            <p:cNvSpPr/>
            <p:nvPr/>
          </p:nvSpPr>
          <p:spPr>
            <a:xfrm>
              <a:off x="10567556" y="632515"/>
              <a:ext cx="249382" cy="243341"/>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E198F3BA-5438-6DAF-C836-6CE5D0B006BE}"/>
                </a:ext>
              </a:extLst>
            </p:cNvPr>
            <p:cNvSpPr/>
            <p:nvPr/>
          </p:nvSpPr>
          <p:spPr>
            <a:xfrm>
              <a:off x="11039763" y="696910"/>
              <a:ext cx="96982" cy="90941"/>
            </a:xfrm>
            <a:prstGeom prst="ellipse">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a:extLst>
              <a:ext uri="{FF2B5EF4-FFF2-40B4-BE49-F238E27FC236}">
                <a16:creationId xmlns:a16="http://schemas.microsoft.com/office/drawing/2014/main" id="{87B30EA2-912C-53A5-85E7-41F0BBFD56AF}"/>
              </a:ext>
            </a:extLst>
          </p:cNvPr>
          <p:cNvGrpSpPr/>
          <p:nvPr/>
        </p:nvGrpSpPr>
        <p:grpSpPr>
          <a:xfrm>
            <a:off x="-293806" y="-102712"/>
            <a:ext cx="1625600" cy="1147404"/>
            <a:chOff x="-131619" y="-129095"/>
            <a:chExt cx="1087837" cy="846068"/>
          </a:xfrm>
        </p:grpSpPr>
        <p:sp>
          <p:nvSpPr>
            <p:cNvPr id="10" name="Oval 9">
              <a:extLst>
                <a:ext uri="{FF2B5EF4-FFF2-40B4-BE49-F238E27FC236}">
                  <a16:creationId xmlns:a16="http://schemas.microsoft.com/office/drawing/2014/main" id="{728BA82C-2D92-6F3D-21F2-93D534A323D2}"/>
                </a:ext>
              </a:extLst>
            </p:cNvPr>
            <p:cNvSpPr/>
            <p:nvPr/>
          </p:nvSpPr>
          <p:spPr>
            <a:xfrm>
              <a:off x="-131619" y="-129095"/>
              <a:ext cx="577850" cy="642670"/>
            </a:xfrm>
            <a:prstGeom prst="ellipse">
              <a:avLst/>
            </a:pr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path path="circle">
                <a:fillToRect r="100000" b="100000"/>
              </a:path>
              <a:tileRect l="-100000" t="-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0AFBB4D8-55FD-D6B6-8A52-18D375870BE2}"/>
                </a:ext>
              </a:extLst>
            </p:cNvPr>
            <p:cNvSpPr/>
            <p:nvPr/>
          </p:nvSpPr>
          <p:spPr>
            <a:xfrm>
              <a:off x="592536" y="168939"/>
              <a:ext cx="363682" cy="352572"/>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944A4DE0-C731-A720-4281-25E229C80910}"/>
                </a:ext>
              </a:extLst>
            </p:cNvPr>
            <p:cNvSpPr/>
            <p:nvPr/>
          </p:nvSpPr>
          <p:spPr>
            <a:xfrm>
              <a:off x="341458" y="598639"/>
              <a:ext cx="104773" cy="118334"/>
            </a:xfrm>
            <a:prstGeom prst="ellipse">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59F08CB7-6688-6DAF-4AAB-D715948479E4}"/>
              </a:ext>
            </a:extLst>
          </p:cNvPr>
          <p:cNvGrpSpPr/>
          <p:nvPr/>
        </p:nvGrpSpPr>
        <p:grpSpPr>
          <a:xfrm>
            <a:off x="10842413" y="5614504"/>
            <a:ext cx="1712768" cy="1325564"/>
            <a:chOff x="11080271" y="5805280"/>
            <a:chExt cx="1397480" cy="1142662"/>
          </a:xfrm>
        </p:grpSpPr>
        <p:sp>
          <p:nvSpPr>
            <p:cNvPr id="26" name="Oval 25">
              <a:extLst>
                <a:ext uri="{FF2B5EF4-FFF2-40B4-BE49-F238E27FC236}">
                  <a16:creationId xmlns:a16="http://schemas.microsoft.com/office/drawing/2014/main" id="{83A6BE7F-5C33-F21E-759D-22E7C4D10546}"/>
                </a:ext>
              </a:extLst>
            </p:cNvPr>
            <p:cNvSpPr/>
            <p:nvPr/>
          </p:nvSpPr>
          <p:spPr>
            <a:xfrm>
              <a:off x="11802339" y="5985165"/>
              <a:ext cx="675412" cy="680756"/>
            </a:xfrm>
            <a:prstGeom prst="ellipse">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10800000" scaled="1"/>
              <a:tileRect/>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3F335EAC-7674-3456-1641-3A7697C90C58}"/>
                </a:ext>
              </a:extLst>
            </p:cNvPr>
            <p:cNvSpPr/>
            <p:nvPr/>
          </p:nvSpPr>
          <p:spPr>
            <a:xfrm>
              <a:off x="11353800" y="6325543"/>
              <a:ext cx="363682" cy="352572"/>
            </a:xfrm>
            <a:prstGeom prst="ellipse">
              <a:avLst/>
            </a:prstGeom>
            <a:solidFill>
              <a:srgbClr val="92D050"/>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AB4AB1B3-FD3C-2400-E1DC-5EF282336ABC}"/>
                </a:ext>
              </a:extLst>
            </p:cNvPr>
            <p:cNvSpPr/>
            <p:nvPr/>
          </p:nvSpPr>
          <p:spPr>
            <a:xfrm>
              <a:off x="11391033" y="5805280"/>
              <a:ext cx="187036" cy="179885"/>
            </a:xfrm>
            <a:prstGeom prst="ellipse">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4B5E805D-DE63-49D1-C256-16AE8796C987}"/>
                </a:ext>
              </a:extLst>
            </p:cNvPr>
            <p:cNvSpPr/>
            <p:nvPr/>
          </p:nvSpPr>
          <p:spPr>
            <a:xfrm>
              <a:off x="11080271" y="6768057"/>
              <a:ext cx="187036" cy="179885"/>
            </a:xfrm>
            <a:prstGeom prst="ellipse">
              <a:avLst/>
            </a:prstGeom>
            <a:gradFill flip="none" rotWithShape="1">
              <a:gsLst>
                <a:gs pos="0">
                  <a:srgbClr val="002060">
                    <a:tint val="66000"/>
                    <a:satMod val="160000"/>
                  </a:srgbClr>
                </a:gs>
                <a:gs pos="50000">
                  <a:srgbClr val="002060">
                    <a:tint val="44500"/>
                    <a:satMod val="160000"/>
                  </a:srgbClr>
                </a:gs>
                <a:gs pos="100000">
                  <a:srgbClr val="002060">
                    <a:tint val="23500"/>
                    <a:satMod val="160000"/>
                  </a:srgbClr>
                </a:gs>
              </a:gsLst>
              <a:path path="circle">
                <a:fillToRect l="100000" t="100000"/>
              </a:path>
              <a:tileRect r="-100000" b="-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Content Placeholder 11">
            <a:extLst>
              <a:ext uri="{FF2B5EF4-FFF2-40B4-BE49-F238E27FC236}">
                <a16:creationId xmlns:a16="http://schemas.microsoft.com/office/drawing/2014/main" id="{85ADEC96-C87D-FD9F-9C3A-501FC6D5C764}"/>
              </a:ext>
            </a:extLst>
          </p:cNvPr>
          <p:cNvSpPr>
            <a:spLocks noGrp="1"/>
          </p:cNvSpPr>
          <p:nvPr>
            <p:ph sz="half" idx="1"/>
          </p:nvPr>
        </p:nvSpPr>
        <p:spPr>
          <a:xfrm>
            <a:off x="768927" y="1588118"/>
            <a:ext cx="10813727" cy="4351338"/>
          </a:xfrm>
        </p:spPr>
        <p:txBody>
          <a:bodyPr vert="horz" lIns="91440" tIns="45720" rIns="91440" bIns="45720" rtlCol="0" anchor="t">
            <a:normAutofit/>
          </a:bodyPr>
          <a:lstStyle/>
          <a:p>
            <a:r>
              <a:rPr lang="en-US" sz="1800" dirty="0">
                <a:latin typeface="Times New Roman"/>
                <a:cs typeface="Times New Roman"/>
              </a:rPr>
              <a:t>Gen AI Usage:</a:t>
            </a:r>
            <a:r>
              <a:rPr lang="en-US" sz="1800">
                <a:latin typeface="Times New Roman"/>
                <a:cs typeface="Times New Roman"/>
              </a:rPr>
              <a:t> </a:t>
            </a:r>
            <a:endParaRPr lang="en-US">
              <a:latin typeface="Aptos" panose="02110004020202020204"/>
              <a:cs typeface="Times New Roman"/>
            </a:endParaRPr>
          </a:p>
          <a:p>
            <a:pPr marL="0" indent="0">
              <a:buNone/>
            </a:pPr>
            <a:r>
              <a:rPr lang="en-US" sz="1800">
                <a:latin typeface="Times New Roman"/>
                <a:cs typeface="Times New Roman"/>
              </a:rPr>
              <a:t>    </a:t>
            </a:r>
            <a:r>
              <a:rPr lang="en-US" sz="1800" dirty="0">
                <a:latin typeface="Times New Roman"/>
                <a:cs typeface="Times New Roman"/>
              </a:rPr>
              <a:t>ChatGPT was used to write python code for data merging and data cleaning.</a:t>
            </a:r>
            <a:endParaRPr lang="en-US"/>
          </a:p>
          <a:p>
            <a:r>
              <a:rPr lang="en-US" sz="1800">
                <a:latin typeface="Times New Roman"/>
                <a:cs typeface="Times New Roman"/>
              </a:rPr>
              <a:t>Tableau &amp; Python were used for data visualizations.</a:t>
            </a:r>
          </a:p>
          <a:p>
            <a:r>
              <a:rPr lang="en-US" sz="1800">
                <a:latin typeface="Times New Roman"/>
                <a:cs typeface="Times New Roman"/>
              </a:rPr>
              <a:t>Excel was used for calculating the % increase in proficiency and application of employees.</a:t>
            </a:r>
          </a:p>
          <a:p>
            <a:endParaRPr lang="en-US" sz="1800">
              <a:latin typeface="Times New Roman"/>
              <a:cs typeface="Times New Roman"/>
            </a:endParaRPr>
          </a:p>
          <a:p>
            <a:endParaRPr lang="en-US" sz="1800">
              <a:latin typeface="Times New Roman"/>
              <a:cs typeface="Times New Roman"/>
            </a:endParaRPr>
          </a:p>
          <a:p>
            <a:endParaRPr lang="en-US" sz="1400">
              <a:latin typeface="Times New Roman"/>
              <a:cs typeface="Times New Roman"/>
            </a:endParaRPr>
          </a:p>
        </p:txBody>
      </p:sp>
      <p:sp>
        <p:nvSpPr>
          <p:cNvPr id="9" name="Title 1">
            <a:extLst>
              <a:ext uri="{FF2B5EF4-FFF2-40B4-BE49-F238E27FC236}">
                <a16:creationId xmlns:a16="http://schemas.microsoft.com/office/drawing/2014/main" id="{5802C5F2-5E29-791F-7FFF-B77A25F153AF}"/>
              </a:ext>
            </a:extLst>
          </p:cNvPr>
          <p:cNvSpPr txBox="1">
            <a:spLocks/>
          </p:cNvSpPr>
          <p:nvPr/>
        </p:nvSpPr>
        <p:spPr>
          <a:xfrm>
            <a:off x="1705708" y="575734"/>
            <a:ext cx="9356933" cy="89819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a:solidFill>
                  <a:schemeClr val="tx2">
                    <a:lumMod val="90000"/>
                    <a:lumOff val="10000"/>
                  </a:schemeClr>
                </a:solidFill>
                <a:latin typeface="Times New Roman"/>
                <a:cs typeface="Times New Roman"/>
              </a:rPr>
              <a:t>Appendix</a:t>
            </a:r>
            <a:endParaRPr lang="en-US" sz="2800" b="1">
              <a:solidFill>
                <a:schemeClr val="tx2">
                  <a:lumMod val="90000"/>
                  <a:lumOff val="1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2835370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432D92-E088-44FE-8656-1F39555025F9}"/>
            </a:ext>
          </a:extLst>
        </p:cNvPr>
        <p:cNvGrpSpPr/>
        <p:nvPr/>
      </p:nvGrpSpPr>
      <p:grpSpPr>
        <a:xfrm>
          <a:off x="0" y="0"/>
          <a:ext cx="0" cy="0"/>
          <a:chOff x="0" y="0"/>
          <a:chExt cx="0" cy="0"/>
        </a:xfrm>
      </p:grpSpPr>
      <p:pic>
        <p:nvPicPr>
          <p:cNvPr id="5" name="Picture 4" descr="A person and person sitting at a table writing on a notebook&#10;&#10;Description automatically generated">
            <a:extLst>
              <a:ext uri="{FF2B5EF4-FFF2-40B4-BE49-F238E27FC236}">
                <a16:creationId xmlns:a16="http://schemas.microsoft.com/office/drawing/2014/main" id="{ECE9ADD7-16B7-5C10-A992-B16E797D89F8}"/>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408DEB9D-A7A1-0A11-7710-06534D4B1D5B}"/>
              </a:ext>
            </a:extLst>
          </p:cNvPr>
          <p:cNvSpPr/>
          <p:nvPr/>
        </p:nvSpPr>
        <p:spPr>
          <a:xfrm>
            <a:off x="3255818" y="0"/>
            <a:ext cx="8936182" cy="6858000"/>
          </a:xfrm>
          <a:prstGeom prst="rect">
            <a:avLst/>
          </a:prstGeom>
          <a:gradFill flip="none" rotWithShape="1">
            <a:gsLst>
              <a:gs pos="6000">
                <a:schemeClr val="bg1">
                  <a:alpha val="0"/>
                </a:schemeClr>
              </a:gs>
              <a:gs pos="48000">
                <a:schemeClr val="bg1">
                  <a:alpha val="94774"/>
                </a:schemeClr>
              </a:gs>
              <a:gs pos="34000">
                <a:schemeClr val="bg1">
                  <a:alpha val="74066"/>
                </a:schemeClr>
              </a:gs>
              <a:gs pos="21000">
                <a:schemeClr val="bg1">
                  <a:alpha val="35848"/>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pic>
        <p:nvPicPr>
          <p:cNvPr id="3" name="Picture 2">
            <a:extLst>
              <a:ext uri="{FF2B5EF4-FFF2-40B4-BE49-F238E27FC236}">
                <a16:creationId xmlns:a16="http://schemas.microsoft.com/office/drawing/2014/main" id="{7EB05E50-1DCD-E2A7-0AB0-A22795EA7146}"/>
              </a:ext>
            </a:extLst>
          </p:cNvPr>
          <p:cNvPicPr>
            <a:picLocks noChangeAspect="1"/>
          </p:cNvPicPr>
          <p:nvPr/>
        </p:nvPicPr>
        <p:blipFill>
          <a:blip r:embed="rId4"/>
          <a:stretch>
            <a:fillRect/>
          </a:stretch>
        </p:blipFill>
        <p:spPr>
          <a:xfrm>
            <a:off x="10193843" y="-248306"/>
            <a:ext cx="1868185" cy="1868185"/>
          </a:xfrm>
          <a:prstGeom prst="rect">
            <a:avLst/>
          </a:prstGeom>
        </p:spPr>
      </p:pic>
      <p:sp>
        <p:nvSpPr>
          <p:cNvPr id="2" name="Title 1">
            <a:extLst>
              <a:ext uri="{FF2B5EF4-FFF2-40B4-BE49-F238E27FC236}">
                <a16:creationId xmlns:a16="http://schemas.microsoft.com/office/drawing/2014/main" id="{49899159-BAA8-25C3-2B3C-EF0F5BB646F1}"/>
              </a:ext>
            </a:extLst>
          </p:cNvPr>
          <p:cNvSpPr>
            <a:spLocks noGrp="1"/>
          </p:cNvSpPr>
          <p:nvPr>
            <p:ph type="title"/>
          </p:nvPr>
        </p:nvSpPr>
        <p:spPr>
          <a:xfrm>
            <a:off x="5138144" y="2555395"/>
            <a:ext cx="8550147" cy="1325563"/>
          </a:xfrm>
        </p:spPr>
        <p:txBody>
          <a:bodyPr>
            <a:noAutofit/>
          </a:bodyPr>
          <a:lstStyle/>
          <a:p>
            <a:pPr algn="ctr"/>
            <a:r>
              <a:rPr lang="en-US" sz="6600">
                <a:solidFill>
                  <a:schemeClr val="tx2">
                    <a:lumMod val="90000"/>
                    <a:lumOff val="10000"/>
                  </a:schemeClr>
                </a:solidFill>
                <a:latin typeface="Times New Roman"/>
                <a:cs typeface="Times New Roman"/>
              </a:rPr>
              <a:t>Thank You!</a:t>
            </a:r>
            <a:endParaRPr lang="en-US" sz="6600">
              <a:solidFill>
                <a:schemeClr val="tx2">
                  <a:lumMod val="90000"/>
                  <a:lumOff val="10000"/>
                </a:schemeClr>
              </a:solidFill>
              <a:latin typeface="Times New Roman" panose="02020603050405020304" pitchFamily="18" charset="0"/>
              <a:cs typeface="Times New Roman" panose="02020603050405020304" pitchFamily="18" charset="0"/>
            </a:endParaRPr>
          </a:p>
        </p:txBody>
      </p:sp>
      <p:grpSp>
        <p:nvGrpSpPr>
          <p:cNvPr id="24" name="Group 23">
            <a:extLst>
              <a:ext uri="{FF2B5EF4-FFF2-40B4-BE49-F238E27FC236}">
                <a16:creationId xmlns:a16="http://schemas.microsoft.com/office/drawing/2014/main" id="{09B98CF0-90E6-4576-AFDE-A22654B396B5}"/>
              </a:ext>
            </a:extLst>
          </p:cNvPr>
          <p:cNvGrpSpPr/>
          <p:nvPr/>
        </p:nvGrpSpPr>
        <p:grpSpPr>
          <a:xfrm>
            <a:off x="10842413" y="5614504"/>
            <a:ext cx="1712768" cy="1325564"/>
            <a:chOff x="11080271" y="5805280"/>
            <a:chExt cx="1397480" cy="1142662"/>
          </a:xfrm>
        </p:grpSpPr>
        <p:sp>
          <p:nvSpPr>
            <p:cNvPr id="11" name="Oval 10">
              <a:extLst>
                <a:ext uri="{FF2B5EF4-FFF2-40B4-BE49-F238E27FC236}">
                  <a16:creationId xmlns:a16="http://schemas.microsoft.com/office/drawing/2014/main" id="{83E61E3F-3705-4900-B089-AA37D1E7C87B}"/>
                </a:ext>
              </a:extLst>
            </p:cNvPr>
            <p:cNvSpPr/>
            <p:nvPr/>
          </p:nvSpPr>
          <p:spPr>
            <a:xfrm>
              <a:off x="11802339" y="5985165"/>
              <a:ext cx="675412" cy="680756"/>
            </a:xfrm>
            <a:prstGeom prst="ellipse">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10800000" scaled="1"/>
              <a:tileRect/>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DB4E53A6-1512-AAF8-8142-F1923881DB0B}"/>
                </a:ext>
              </a:extLst>
            </p:cNvPr>
            <p:cNvSpPr/>
            <p:nvPr/>
          </p:nvSpPr>
          <p:spPr>
            <a:xfrm>
              <a:off x="11353800" y="6325543"/>
              <a:ext cx="363682" cy="352572"/>
            </a:xfrm>
            <a:prstGeom prst="ellipse">
              <a:avLst/>
            </a:prstGeom>
            <a:solidFill>
              <a:srgbClr val="92D050"/>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A7D13350-CB23-6EDA-4C4E-A82A3F21ABA6}"/>
                </a:ext>
              </a:extLst>
            </p:cNvPr>
            <p:cNvSpPr/>
            <p:nvPr/>
          </p:nvSpPr>
          <p:spPr>
            <a:xfrm>
              <a:off x="11391033" y="5805280"/>
              <a:ext cx="187036" cy="179885"/>
            </a:xfrm>
            <a:prstGeom prst="ellipse">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7511B650-CC62-3348-440E-8E5797B7682E}"/>
                </a:ext>
              </a:extLst>
            </p:cNvPr>
            <p:cNvSpPr/>
            <p:nvPr/>
          </p:nvSpPr>
          <p:spPr>
            <a:xfrm>
              <a:off x="11080271" y="6768057"/>
              <a:ext cx="187036" cy="179885"/>
            </a:xfrm>
            <a:prstGeom prst="ellipse">
              <a:avLst/>
            </a:prstGeom>
            <a:gradFill flip="none" rotWithShape="1">
              <a:gsLst>
                <a:gs pos="0">
                  <a:srgbClr val="002060">
                    <a:tint val="66000"/>
                    <a:satMod val="160000"/>
                  </a:srgbClr>
                </a:gs>
                <a:gs pos="50000">
                  <a:srgbClr val="002060">
                    <a:tint val="44500"/>
                    <a:satMod val="160000"/>
                  </a:srgbClr>
                </a:gs>
                <a:gs pos="100000">
                  <a:srgbClr val="002060">
                    <a:tint val="23500"/>
                    <a:satMod val="160000"/>
                  </a:srgbClr>
                </a:gs>
              </a:gsLst>
              <a:path path="circle">
                <a:fillToRect l="100000" t="100000"/>
              </a:path>
              <a:tileRect r="-100000" b="-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70334DEF-1B80-2E81-DC54-54815F41D8F7}"/>
              </a:ext>
            </a:extLst>
          </p:cNvPr>
          <p:cNvGrpSpPr/>
          <p:nvPr/>
        </p:nvGrpSpPr>
        <p:grpSpPr>
          <a:xfrm>
            <a:off x="-293806" y="-102712"/>
            <a:ext cx="1625600" cy="1147404"/>
            <a:chOff x="-131619" y="-129095"/>
            <a:chExt cx="1087837" cy="846068"/>
          </a:xfrm>
        </p:grpSpPr>
        <p:sp>
          <p:nvSpPr>
            <p:cNvPr id="8" name="Oval 7">
              <a:extLst>
                <a:ext uri="{FF2B5EF4-FFF2-40B4-BE49-F238E27FC236}">
                  <a16:creationId xmlns:a16="http://schemas.microsoft.com/office/drawing/2014/main" id="{76E43B85-B1E1-92E7-1B04-C52A00C446C0}"/>
                </a:ext>
              </a:extLst>
            </p:cNvPr>
            <p:cNvSpPr/>
            <p:nvPr/>
          </p:nvSpPr>
          <p:spPr>
            <a:xfrm>
              <a:off x="-131619" y="-129095"/>
              <a:ext cx="577850" cy="642670"/>
            </a:xfrm>
            <a:prstGeom prst="ellipse">
              <a:avLst/>
            </a:pr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path path="circle">
                <a:fillToRect r="100000" b="100000"/>
              </a:path>
              <a:tileRect l="-100000" t="-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993716C0-75FD-A35A-7DA2-2F09DD8AB607}"/>
                </a:ext>
              </a:extLst>
            </p:cNvPr>
            <p:cNvSpPr/>
            <p:nvPr/>
          </p:nvSpPr>
          <p:spPr>
            <a:xfrm>
              <a:off x="592536" y="168939"/>
              <a:ext cx="363682" cy="352572"/>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78786F7C-307A-9954-0092-469ADC495DFC}"/>
                </a:ext>
              </a:extLst>
            </p:cNvPr>
            <p:cNvSpPr/>
            <p:nvPr/>
          </p:nvSpPr>
          <p:spPr>
            <a:xfrm>
              <a:off x="341458" y="598639"/>
              <a:ext cx="104773" cy="118334"/>
            </a:xfrm>
            <a:prstGeom prst="ellipse">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15572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p:cTn id="2" repeatCount="indefinite" restart="whenNotActive" fill="hold" evtFilter="cancelBubble" nodeType="interactiveSeq">
                <p:stCondLst>
                  <p:cond delay="indefinite"/>
                  <p:cond evt="onBegin" delay="0">
                    <p:tn val="1"/>
                  </p:cond>
                </p:stCondLst>
                <p:endSync evt="end" delay="0">
                  <p:rtn val="all"/>
                </p:endSync>
                <p:childTnLst>
                  <p:par>
                    <p:cTn id="3" fill="hold">
                      <p:stCondLst>
                        <p:cond delay="0"/>
                      </p:stCondLst>
                      <p:childTnLst>
                        <p:par>
                          <p:cTn id="4" fill="hold">
                            <p:stCondLst>
                              <p:cond delay="0"/>
                            </p:stCondLst>
                            <p:childTnLst>
                              <p:par>
                                <p:cTn id="5" presetID="0" presetClass="path" presetSubtype="0" accel="50000" decel="50000" fill="hold" nodeType="clickEffect">
                                  <p:stCondLst>
                                    <p:cond delay="0"/>
                                  </p:stCondLst>
                                  <p:childTnLst>
                                    <p:animMotion origin="layout" path="M 0 0 L -0.24922 -0.3831 " pathEditMode="relative" rAng="0" ptsTypes="AA">
                                      <p:cBhvr>
                                        <p:cTn id="6" dur="30000" fill="hold"/>
                                        <p:tgtEl>
                                          <p:spTgt spid="5"/>
                                        </p:tgtEl>
                                        <p:attrNameLst>
                                          <p:attrName>ppt_x</p:attrName>
                                          <p:attrName>ppt_y</p:attrName>
                                        </p:attrNameLst>
                                      </p:cBhvr>
                                      <p:rCtr x="-12461" y="-19167"/>
                                    </p:animMotion>
                                  </p:childTnLst>
                                </p:cTn>
                              </p:par>
                              <p:par>
                                <p:cTn id="7" presetID="6" presetClass="emph" presetSubtype="0" accel="50000" decel="50000" fill="hold" nodeType="withEffect">
                                  <p:stCondLst>
                                    <p:cond delay="0"/>
                                  </p:stCondLst>
                                  <p:childTnLst>
                                    <p:animScale>
                                      <p:cBhvr>
                                        <p:cTn id="8" dur="30000" fill="hold"/>
                                        <p:tgtEl>
                                          <p:spTgt spid="5"/>
                                        </p:tgtEl>
                                      </p:cBhvr>
                                      <p:by x="150000" y="150000"/>
                                    </p:animScale>
                                  </p:childTnLst>
                                </p:cTn>
                              </p:par>
                            </p:childTnLst>
                          </p:cTn>
                        </p:par>
                        <p:par>
                          <p:cTn id="9" fill="hold">
                            <p:stCondLst>
                              <p:cond delay="30000"/>
                            </p:stCondLst>
                            <p:childTnLst>
                              <p:par>
                                <p:cTn id="10" presetID="0" presetClass="path" presetSubtype="0" accel="50000" decel="50000" fill="hold" nodeType="afterEffect">
                                  <p:stCondLst>
                                    <p:cond delay="5000"/>
                                  </p:stCondLst>
                                  <p:childTnLst>
                                    <p:animMotion origin="layout" path="M -0.24922 -0.3831 L 0 0 " pathEditMode="relative" rAng="0" ptsTypes="AA">
                                      <p:cBhvr>
                                        <p:cTn id="11" dur="30000" fill="hold"/>
                                        <p:tgtEl>
                                          <p:spTgt spid="5"/>
                                        </p:tgtEl>
                                        <p:attrNameLst>
                                          <p:attrName>ppt_x</p:attrName>
                                          <p:attrName>ppt_y</p:attrName>
                                        </p:attrNameLst>
                                      </p:cBhvr>
                                      <p:rCtr x="12461" y="19144"/>
                                    </p:animMotion>
                                  </p:childTnLst>
                                </p:cTn>
                              </p:par>
                              <p:par>
                                <p:cTn id="12" presetID="6" presetClass="emph" presetSubtype="0" accel="50000" decel="50000" fill="hold" nodeType="withEffect">
                                  <p:stCondLst>
                                    <p:cond delay="5000"/>
                                  </p:stCondLst>
                                  <p:childTnLst>
                                    <p:animScale>
                                      <p:cBhvr>
                                        <p:cTn id="13" dur="30000" fill="hold"/>
                                        <p:tgtEl>
                                          <p:spTgt spid="5"/>
                                        </p:tgtEl>
                                      </p:cBhvr>
                                      <p:by x="150000" y="150000"/>
                                      <p:to x="100000" y="100000"/>
                                    </p:animScale>
                                  </p:childTnLst>
                                </p:cTn>
                              </p:par>
                            </p:childTnLst>
                          </p:cTn>
                        </p:par>
                        <p:par>
                          <p:cTn id="14" fill="hold">
                            <p:stCondLst>
                              <p:cond delay="65000"/>
                            </p:stCondLst>
                            <p:childTnLst>
                              <p:par>
                                <p:cTn id="15" presetID="0" presetClass="path" presetSubtype="0" accel="50000" decel="50000" fill="hold" nodeType="afterEffect">
                                  <p:stCondLst>
                                    <p:cond delay="0"/>
                                  </p:stCondLst>
                                  <p:childTnLst>
                                    <p:animMotion origin="layout" path="M 0 0 L 0 0.00023 " pathEditMode="relative" rAng="0" ptsTypes="AA">
                                      <p:cBhvr>
                                        <p:cTn id="16" dur="5000" fill="hold"/>
                                        <p:tgtEl>
                                          <p:spTgt spid="5"/>
                                        </p:tgtEl>
                                        <p:attrNameLst>
                                          <p:attrName>ppt_x</p:attrName>
                                          <p:attrName>ppt_y</p:attrName>
                                        </p:attrNameLst>
                                      </p:cBhvr>
                                      <p:rCtr x="0" y="0"/>
                                    </p:animMotion>
                                  </p:childTnLst>
                                </p:cTn>
                              </p:par>
                            </p:childTnLst>
                          </p:cTn>
                        </p:par>
                      </p:childTnLst>
                    </p:cTn>
                  </p:par>
                </p:childTnLst>
              </p:cTn>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tretch>
            <a:fillRect l="-3000" r="-3000"/>
          </a:stretch>
        </a:blip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FFCCEF4-90C9-F305-D1EA-39DEEF2E9607}"/>
              </a:ext>
            </a:extLst>
          </p:cNvPr>
          <p:cNvSpPr/>
          <p:nvPr/>
        </p:nvSpPr>
        <p:spPr>
          <a:xfrm>
            <a:off x="0" y="-2618"/>
            <a:ext cx="12168328" cy="6867789"/>
          </a:xfrm>
          <a:prstGeom prst="rect">
            <a:avLst/>
          </a:prstGeom>
          <a:gradFill flip="none" rotWithShape="1">
            <a:gsLst>
              <a:gs pos="42000">
                <a:schemeClr val="bg1"/>
              </a:gs>
              <a:gs pos="69000">
                <a:schemeClr val="bg1">
                  <a:alpha val="54000"/>
                </a:schemeClr>
              </a:gs>
              <a:gs pos="100000">
                <a:schemeClr val="bg1">
                  <a:shade val="100000"/>
                  <a:satMod val="115000"/>
                  <a:alpha val="0"/>
                </a:schemeClr>
              </a:gs>
            </a:gsLst>
            <a:lin ang="0" scaled="1"/>
            <a:tileRect/>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285B4C-DE7F-BBD5-3188-83A860F581C7}"/>
              </a:ext>
            </a:extLst>
          </p:cNvPr>
          <p:cNvSpPr>
            <a:spLocks noGrp="1"/>
          </p:cNvSpPr>
          <p:nvPr>
            <p:ph type="title"/>
          </p:nvPr>
        </p:nvSpPr>
        <p:spPr>
          <a:xfrm>
            <a:off x="1705708" y="575734"/>
            <a:ext cx="9356933" cy="898199"/>
          </a:xfrm>
        </p:spPr>
        <p:txBody>
          <a:bodyPr/>
          <a:lstStyle/>
          <a:p>
            <a:r>
              <a:rPr lang="en-US" sz="3200" b="1">
                <a:solidFill>
                  <a:srgbClr val="1E3561"/>
                </a:solidFill>
                <a:latin typeface="Times New Roman" panose="02020603050405020304" pitchFamily="18" charset="0"/>
                <a:ea typeface="+mj-lt"/>
                <a:cs typeface="Times New Roman" panose="02020603050405020304" pitchFamily="18" charset="0"/>
              </a:rPr>
              <a:t>Analysis Overview</a:t>
            </a:r>
            <a:endParaRPr lang="en-US">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752228A-0D64-62CA-8544-BB16DC2BDFD9}"/>
              </a:ext>
            </a:extLst>
          </p:cNvPr>
          <p:cNvSpPr>
            <a:spLocks noGrp="1"/>
          </p:cNvSpPr>
          <p:nvPr>
            <p:ph sz="half" idx="1"/>
          </p:nvPr>
        </p:nvSpPr>
        <p:spPr>
          <a:xfrm>
            <a:off x="788329" y="1836633"/>
            <a:ext cx="9403426" cy="3500958"/>
          </a:xfrm>
        </p:spPr>
        <p:txBody>
          <a:bodyPr vert="horz" lIns="91440" tIns="45720" rIns="91440" bIns="45720" rtlCol="0" anchor="t">
            <a:normAutofit/>
          </a:bodyPr>
          <a:lstStyle/>
          <a:p>
            <a:pPr marL="514350" indent="-514350">
              <a:buFont typeface="+mj-lt"/>
              <a:buAutoNum type="arabicPeriod"/>
            </a:pPr>
            <a:r>
              <a:rPr lang="en-US" sz="2000" dirty="0">
                <a:latin typeface="Times New Roman"/>
                <a:ea typeface="Roboto"/>
                <a:cs typeface="Roboto"/>
              </a:rPr>
              <a:t>Executive Summary</a:t>
            </a:r>
          </a:p>
          <a:p>
            <a:pPr marL="514350" indent="-514350">
              <a:buAutoNum type="arabicPeriod"/>
            </a:pPr>
            <a:r>
              <a:rPr lang="en-US" sz="2000">
                <a:ea typeface="+mn-lt"/>
                <a:cs typeface="+mn-lt"/>
              </a:rPr>
              <a:t>⁠</a:t>
            </a:r>
            <a:r>
              <a:rPr lang="en-US" sz="2000">
                <a:latin typeface="Times New Roman"/>
                <a:ea typeface="+mn-lt"/>
                <a:cs typeface="+mn-lt"/>
              </a:rPr>
              <a:t>Skill Level and Performance Trends Across Courses and Countries</a:t>
            </a:r>
            <a:endParaRPr lang="en-US" sz="2000">
              <a:latin typeface="Times New Roman"/>
              <a:ea typeface="Roboto"/>
              <a:cs typeface="Roboto"/>
            </a:endParaRPr>
          </a:p>
          <a:p>
            <a:pPr marL="514350" indent="-514350">
              <a:buAutoNum type="arabicPeriod"/>
            </a:pPr>
            <a:r>
              <a:rPr lang="en-US" sz="2000">
                <a:latin typeface="Times New Roman"/>
                <a:ea typeface="+mn-lt"/>
                <a:cs typeface="+mn-lt"/>
              </a:rPr>
              <a:t>Impact of Course Combinations and Sequences on Employee Proficiency Over Time</a:t>
            </a:r>
            <a:endParaRPr lang="en-US" sz="2000">
              <a:latin typeface="Times New Roman"/>
              <a:ea typeface="Roboto"/>
              <a:cs typeface="Roboto"/>
            </a:endParaRPr>
          </a:p>
          <a:p>
            <a:pPr marL="514350" indent="-514350">
              <a:buAutoNum type="arabicPeriod"/>
            </a:pPr>
            <a:r>
              <a:rPr lang="en-US" sz="2000">
                <a:latin typeface="Times New Roman"/>
                <a:ea typeface="+mn-lt"/>
                <a:cs typeface="+mn-lt"/>
              </a:rPr>
              <a:t>Comparison of In-Person vs Virtual training </a:t>
            </a:r>
            <a:endParaRPr lang="en-US" sz="2000" dirty="0">
              <a:latin typeface="Times New Roman"/>
              <a:ea typeface="Roboto"/>
              <a:cs typeface="Roboto"/>
            </a:endParaRPr>
          </a:p>
          <a:p>
            <a:pPr marL="514350" indent="-514350">
              <a:buFont typeface="+mj-lt"/>
              <a:buAutoNum type="arabicPeriod"/>
            </a:pPr>
            <a:r>
              <a:rPr lang="en-US" sz="2000">
                <a:latin typeface="Times New Roman"/>
                <a:ea typeface="Roboto"/>
                <a:cs typeface="Roboto"/>
              </a:rPr>
              <a:t>Recommendations</a:t>
            </a:r>
          </a:p>
          <a:p>
            <a:pPr marL="514350" indent="-514350">
              <a:buAutoNum type="arabicPeriod"/>
            </a:pPr>
            <a:r>
              <a:rPr lang="en-US" sz="2000" dirty="0">
                <a:latin typeface="Times New Roman"/>
                <a:ea typeface="Roboto"/>
                <a:cs typeface="Roboto"/>
              </a:rPr>
              <a:t>Appendix</a:t>
            </a:r>
            <a:endParaRPr lang="en-US" sz="2000">
              <a:latin typeface="Times New Roman"/>
              <a:ea typeface="Roboto"/>
              <a:cs typeface="Roboto"/>
            </a:endParaRPr>
          </a:p>
          <a:p>
            <a:pPr marL="514350" indent="-514350">
              <a:buFont typeface="Aptos Display" panose="02110004020202020204"/>
              <a:buAutoNum type="arabicPeriod"/>
            </a:pPr>
            <a:endParaRPr lang="en-US" sz="2000">
              <a:latin typeface="Times New Roman"/>
              <a:ea typeface="Roboto"/>
              <a:cs typeface="Times New Roman"/>
            </a:endParaRPr>
          </a:p>
        </p:txBody>
      </p:sp>
      <p:grpSp>
        <p:nvGrpSpPr>
          <p:cNvPr id="193" name="Group 192">
            <a:extLst>
              <a:ext uri="{FF2B5EF4-FFF2-40B4-BE49-F238E27FC236}">
                <a16:creationId xmlns:a16="http://schemas.microsoft.com/office/drawing/2014/main" id="{DA635430-7D24-53A2-6AAE-AF5BDB5B7AB2}"/>
              </a:ext>
            </a:extLst>
          </p:cNvPr>
          <p:cNvGrpSpPr/>
          <p:nvPr/>
        </p:nvGrpSpPr>
        <p:grpSpPr>
          <a:xfrm>
            <a:off x="-293806" y="-102712"/>
            <a:ext cx="1625600" cy="1147404"/>
            <a:chOff x="-131619" y="-129095"/>
            <a:chExt cx="1087837" cy="846068"/>
          </a:xfrm>
        </p:grpSpPr>
        <p:sp>
          <p:nvSpPr>
            <p:cNvPr id="190" name="Oval 189">
              <a:extLst>
                <a:ext uri="{FF2B5EF4-FFF2-40B4-BE49-F238E27FC236}">
                  <a16:creationId xmlns:a16="http://schemas.microsoft.com/office/drawing/2014/main" id="{DED65FDE-5DDC-C44E-6CD9-FC39B996AD0A}"/>
                </a:ext>
              </a:extLst>
            </p:cNvPr>
            <p:cNvSpPr/>
            <p:nvPr/>
          </p:nvSpPr>
          <p:spPr>
            <a:xfrm>
              <a:off x="-131619" y="-129095"/>
              <a:ext cx="577850" cy="642670"/>
            </a:xfrm>
            <a:prstGeom prst="ellipse">
              <a:avLst/>
            </a:pr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path path="circle">
                <a:fillToRect r="100000" b="100000"/>
              </a:path>
              <a:tileRect l="-100000" t="-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Oval 190">
              <a:extLst>
                <a:ext uri="{FF2B5EF4-FFF2-40B4-BE49-F238E27FC236}">
                  <a16:creationId xmlns:a16="http://schemas.microsoft.com/office/drawing/2014/main" id="{BD271595-6913-3DDC-A984-82F8D7EDE38A}"/>
                </a:ext>
              </a:extLst>
            </p:cNvPr>
            <p:cNvSpPr/>
            <p:nvPr/>
          </p:nvSpPr>
          <p:spPr>
            <a:xfrm>
              <a:off x="592536" y="168939"/>
              <a:ext cx="363682" cy="352572"/>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Oval 191">
              <a:extLst>
                <a:ext uri="{FF2B5EF4-FFF2-40B4-BE49-F238E27FC236}">
                  <a16:creationId xmlns:a16="http://schemas.microsoft.com/office/drawing/2014/main" id="{4847A300-CDEC-C6D4-19E8-05E5D315D202}"/>
                </a:ext>
              </a:extLst>
            </p:cNvPr>
            <p:cNvSpPr/>
            <p:nvPr/>
          </p:nvSpPr>
          <p:spPr>
            <a:xfrm>
              <a:off x="341458" y="598639"/>
              <a:ext cx="104773" cy="118334"/>
            </a:xfrm>
            <a:prstGeom prst="ellipse">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Picture 10">
            <a:extLst>
              <a:ext uri="{FF2B5EF4-FFF2-40B4-BE49-F238E27FC236}">
                <a16:creationId xmlns:a16="http://schemas.microsoft.com/office/drawing/2014/main" id="{B73F7ABD-425E-6B83-CE78-42525D3C3E0A}"/>
              </a:ext>
            </a:extLst>
          </p:cNvPr>
          <p:cNvPicPr>
            <a:picLocks noChangeAspect="1"/>
          </p:cNvPicPr>
          <p:nvPr/>
        </p:nvPicPr>
        <p:blipFill>
          <a:blip r:embed="rId3"/>
          <a:stretch>
            <a:fillRect/>
          </a:stretch>
        </p:blipFill>
        <p:spPr>
          <a:xfrm>
            <a:off x="10193843" y="-248306"/>
            <a:ext cx="1868185" cy="1868185"/>
          </a:xfrm>
          <a:prstGeom prst="rect">
            <a:avLst/>
          </a:prstGeom>
        </p:spPr>
      </p:pic>
    </p:spTree>
    <p:extLst>
      <p:ext uri="{BB962C8B-B14F-4D97-AF65-F5344CB8AC3E}">
        <p14:creationId xmlns:p14="http://schemas.microsoft.com/office/powerpoint/2010/main" val="33482974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52228A-0D64-62CA-8544-BB16DC2BDFD9}"/>
              </a:ext>
            </a:extLst>
          </p:cNvPr>
          <p:cNvSpPr>
            <a:spLocks noGrp="1"/>
          </p:cNvSpPr>
          <p:nvPr>
            <p:ph sz="half" idx="1"/>
          </p:nvPr>
        </p:nvSpPr>
        <p:spPr>
          <a:xfrm>
            <a:off x="733024" y="1303656"/>
            <a:ext cx="10275735" cy="4560774"/>
          </a:xfrm>
        </p:spPr>
        <p:txBody>
          <a:bodyPr vert="horz" lIns="91440" tIns="45720" rIns="91440" bIns="45720" rtlCol="0" anchor="t">
            <a:noAutofit/>
          </a:bodyPr>
          <a:lstStyle/>
          <a:p>
            <a:pPr>
              <a:lnSpc>
                <a:spcPct val="100000"/>
              </a:lnSpc>
              <a:spcAft>
                <a:spcPts val="600"/>
              </a:spcAft>
            </a:pPr>
            <a:r>
              <a:rPr lang="en-US" sz="1800">
                <a:solidFill>
                  <a:srgbClr val="000000"/>
                </a:solidFill>
                <a:latin typeface="Times New Roman"/>
                <a:ea typeface="+mn-lt"/>
                <a:cs typeface="Times New Roman"/>
              </a:rPr>
              <a:t>The analysis covers several aspects of the training effectiveness in Skills and Competencies Development Program. Firstly, it identifies the courses with the </a:t>
            </a:r>
            <a:r>
              <a:rPr lang="en-US" sz="1800" b="1">
                <a:solidFill>
                  <a:srgbClr val="00B050"/>
                </a:solidFill>
                <a:latin typeface="Times New Roman"/>
                <a:ea typeface="+mn-lt"/>
                <a:cs typeface="Times New Roman"/>
              </a:rPr>
              <a:t>highest to lowest percentage variations in course performance over time.</a:t>
            </a:r>
            <a:endParaRPr lang="en-US" sz="1800">
              <a:solidFill>
                <a:srgbClr val="000000"/>
              </a:solidFill>
              <a:latin typeface="Times New Roman"/>
              <a:ea typeface="+mn-lt"/>
              <a:cs typeface="Times New Roman"/>
            </a:endParaRPr>
          </a:p>
          <a:p>
            <a:pPr>
              <a:lnSpc>
                <a:spcPct val="100000"/>
              </a:lnSpc>
              <a:spcAft>
                <a:spcPts val="600"/>
              </a:spcAft>
            </a:pPr>
            <a:r>
              <a:rPr lang="en-US" sz="1800">
                <a:solidFill>
                  <a:srgbClr val="000000"/>
                </a:solidFill>
                <a:latin typeface="Times New Roman"/>
                <a:ea typeface="+mn-lt"/>
                <a:cs typeface="Times New Roman"/>
              </a:rPr>
              <a:t>Secondly, the analysis show that employees who </a:t>
            </a:r>
            <a:r>
              <a:rPr lang="en-US" sz="1800" b="1">
                <a:solidFill>
                  <a:srgbClr val="00B050"/>
                </a:solidFill>
                <a:latin typeface="Times New Roman"/>
                <a:ea typeface="+mn-lt"/>
                <a:cs typeface="Times New Roman"/>
              </a:rPr>
              <a:t>performed well</a:t>
            </a:r>
            <a:r>
              <a:rPr lang="en-US" sz="1800" b="1">
                <a:solidFill>
                  <a:schemeClr val="accent3">
                    <a:lumMod val="60000"/>
                    <a:lumOff val="40000"/>
                  </a:schemeClr>
                </a:solidFill>
                <a:latin typeface="Times New Roman"/>
                <a:ea typeface="+mn-lt"/>
                <a:cs typeface="Times New Roman"/>
              </a:rPr>
              <a:t> </a:t>
            </a:r>
            <a:r>
              <a:rPr lang="en-US" sz="1800">
                <a:solidFill>
                  <a:srgbClr val="000000"/>
                </a:solidFill>
                <a:latin typeface="Times New Roman"/>
                <a:ea typeface="+mn-lt"/>
                <a:cs typeface="Times New Roman"/>
              </a:rPr>
              <a:t>and achieved </a:t>
            </a:r>
            <a:r>
              <a:rPr lang="en-US" sz="1800" b="1">
                <a:solidFill>
                  <a:srgbClr val="00B050"/>
                </a:solidFill>
                <a:latin typeface="Times New Roman"/>
                <a:ea typeface="+mn-lt"/>
                <a:cs typeface="Times New Roman"/>
              </a:rPr>
              <a:t>over a 300% increase</a:t>
            </a:r>
            <a:r>
              <a:rPr lang="en-US" sz="1800">
                <a:solidFill>
                  <a:srgbClr val="000000"/>
                </a:solidFill>
                <a:latin typeface="Times New Roman"/>
                <a:ea typeface="+mn-lt"/>
                <a:cs typeface="Times New Roman"/>
              </a:rPr>
              <a:t> in their knowledge followed a </a:t>
            </a:r>
            <a:r>
              <a:rPr lang="en-US" sz="1800" b="1">
                <a:solidFill>
                  <a:srgbClr val="00B050"/>
                </a:solidFill>
                <a:latin typeface="Times New Roman"/>
                <a:ea typeface="+mn-lt"/>
                <a:cs typeface="Times New Roman"/>
              </a:rPr>
              <a:t>highly effective course combination</a:t>
            </a:r>
            <a:r>
              <a:rPr lang="en-US" sz="1800">
                <a:solidFill>
                  <a:srgbClr val="000000"/>
                </a:solidFill>
                <a:latin typeface="Times New Roman"/>
                <a:ea typeface="+mn-lt"/>
                <a:cs typeface="Times New Roman"/>
              </a:rPr>
              <a:t>. Moreover, those employees also had an </a:t>
            </a:r>
            <a:r>
              <a:rPr lang="en-US" sz="1800" b="1">
                <a:solidFill>
                  <a:srgbClr val="00B050"/>
                </a:solidFill>
                <a:latin typeface="Times New Roman"/>
                <a:ea typeface="+mn-lt"/>
                <a:cs typeface="Times New Roman"/>
              </a:rPr>
              <a:t>optimal sequences</a:t>
            </a:r>
            <a:r>
              <a:rPr lang="en-US" sz="1800" b="1">
                <a:solidFill>
                  <a:schemeClr val="accent3">
                    <a:lumMod val="60000"/>
                    <a:lumOff val="40000"/>
                  </a:schemeClr>
                </a:solidFill>
                <a:latin typeface="Times New Roman"/>
                <a:ea typeface="+mn-lt"/>
                <a:cs typeface="Times New Roman"/>
              </a:rPr>
              <a:t> </a:t>
            </a:r>
            <a:r>
              <a:rPr lang="en-US" sz="1800">
                <a:latin typeface="Times New Roman"/>
                <a:ea typeface="+mn-lt"/>
                <a:cs typeface="Times New Roman"/>
              </a:rPr>
              <a:t>in which they took the courses</a:t>
            </a:r>
            <a:r>
              <a:rPr lang="en-US" sz="1800">
                <a:solidFill>
                  <a:srgbClr val="000000"/>
                </a:solidFill>
                <a:latin typeface="Times New Roman"/>
                <a:ea typeface="+mn-lt"/>
                <a:cs typeface="Times New Roman"/>
              </a:rPr>
              <a:t> which is a likely cause of their </a:t>
            </a:r>
            <a:r>
              <a:rPr lang="en-US" sz="1800" b="1">
                <a:solidFill>
                  <a:srgbClr val="00B050"/>
                </a:solidFill>
                <a:latin typeface="Times New Roman"/>
                <a:ea typeface="+mn-lt"/>
                <a:cs typeface="Times New Roman"/>
              </a:rPr>
              <a:t>high performance</a:t>
            </a:r>
            <a:r>
              <a:rPr lang="en-US" sz="1800">
                <a:solidFill>
                  <a:srgbClr val="000000"/>
                </a:solidFill>
                <a:latin typeface="Times New Roman"/>
                <a:ea typeface="+mn-lt"/>
                <a:cs typeface="Times New Roman"/>
              </a:rPr>
              <a:t>.</a:t>
            </a:r>
            <a:endParaRPr lang="en-US" sz="1800">
              <a:latin typeface="Times New Roman"/>
              <a:cs typeface="Times New Roman"/>
            </a:endParaRPr>
          </a:p>
          <a:p>
            <a:pPr>
              <a:lnSpc>
                <a:spcPct val="100000"/>
              </a:lnSpc>
              <a:spcAft>
                <a:spcPts val="600"/>
              </a:spcAft>
            </a:pPr>
            <a:r>
              <a:rPr lang="en-US" sz="1800">
                <a:solidFill>
                  <a:srgbClr val="000000"/>
                </a:solidFill>
                <a:latin typeface="Times New Roman"/>
                <a:ea typeface="+mn-lt"/>
                <a:cs typeface="+mn-lt"/>
              </a:rPr>
              <a:t>Lastly, the analysis focus on evaluating the effectiveness of </a:t>
            </a:r>
            <a:r>
              <a:rPr lang="en-US" sz="1800" b="1">
                <a:solidFill>
                  <a:srgbClr val="00B050"/>
                </a:solidFill>
                <a:latin typeface="Times New Roman"/>
                <a:ea typeface="+mn-lt"/>
                <a:cs typeface="Times New Roman"/>
              </a:rPr>
              <a:t>virtual versus in-person training</a:t>
            </a:r>
            <a:r>
              <a:rPr lang="en-US" sz="1800">
                <a:solidFill>
                  <a:srgbClr val="000000"/>
                </a:solidFill>
                <a:latin typeface="Times New Roman"/>
                <a:ea typeface="+mn-lt"/>
                <a:cs typeface="+mn-lt"/>
              </a:rPr>
              <a:t> formats for Advanced TMS, Logistics Software Essentials, and Intro to NERP. Key objectives which are included are </a:t>
            </a:r>
            <a:r>
              <a:rPr lang="en-US" sz="1800" b="1">
                <a:solidFill>
                  <a:srgbClr val="00B050"/>
                </a:solidFill>
                <a:latin typeface="Times New Roman"/>
                <a:ea typeface="+mn-lt"/>
                <a:cs typeface="+mn-lt"/>
              </a:rPr>
              <a:t>identifying the most effective format for advanced learners</a:t>
            </a:r>
            <a:r>
              <a:rPr lang="en-US" sz="1800">
                <a:latin typeface="Times New Roman"/>
                <a:ea typeface="+mn-lt"/>
                <a:cs typeface="+mn-lt"/>
              </a:rPr>
              <a:t>, and</a:t>
            </a:r>
            <a:r>
              <a:rPr lang="en-US" sz="1800" b="1">
                <a:solidFill>
                  <a:srgbClr val="00B050"/>
                </a:solidFill>
                <a:latin typeface="Times New Roman"/>
                <a:ea typeface="+mn-lt"/>
                <a:cs typeface="+mn-lt"/>
              </a:rPr>
              <a:t> highlighting areas for improvement in introductory courses</a:t>
            </a:r>
            <a:r>
              <a:rPr lang="en-US" sz="1800">
                <a:solidFill>
                  <a:srgbClr val="000000"/>
                </a:solidFill>
                <a:latin typeface="Times New Roman"/>
                <a:ea typeface="+mn-lt"/>
                <a:cs typeface="+mn-lt"/>
              </a:rPr>
              <a:t> like NERP.</a:t>
            </a:r>
            <a:endParaRPr lang="en-US" sz="1800">
              <a:solidFill>
                <a:srgbClr val="000000"/>
              </a:solidFill>
              <a:latin typeface="Times New Roman"/>
              <a:ea typeface="+mn-lt"/>
              <a:cs typeface="Times New Roman"/>
            </a:endParaRPr>
          </a:p>
        </p:txBody>
      </p:sp>
      <p:grpSp>
        <p:nvGrpSpPr>
          <p:cNvPr id="8" name="Group 7">
            <a:extLst>
              <a:ext uri="{FF2B5EF4-FFF2-40B4-BE49-F238E27FC236}">
                <a16:creationId xmlns:a16="http://schemas.microsoft.com/office/drawing/2014/main" id="{817FDA8B-9DA4-3B35-1AC4-53FE92D1D0BA}"/>
              </a:ext>
            </a:extLst>
          </p:cNvPr>
          <p:cNvGrpSpPr/>
          <p:nvPr/>
        </p:nvGrpSpPr>
        <p:grpSpPr>
          <a:xfrm>
            <a:off x="10987808" y="143943"/>
            <a:ext cx="1180521" cy="1071595"/>
            <a:chOff x="10567556" y="632515"/>
            <a:chExt cx="816838" cy="723348"/>
          </a:xfrm>
        </p:grpSpPr>
        <p:sp>
          <p:nvSpPr>
            <p:cNvPr id="5" name="Oval 4">
              <a:extLst>
                <a:ext uri="{FF2B5EF4-FFF2-40B4-BE49-F238E27FC236}">
                  <a16:creationId xmlns:a16="http://schemas.microsoft.com/office/drawing/2014/main" id="{7154DCF2-4BC9-865A-6772-57FACB13F5F9}"/>
                </a:ext>
              </a:extLst>
            </p:cNvPr>
            <p:cNvSpPr/>
            <p:nvPr/>
          </p:nvSpPr>
          <p:spPr>
            <a:xfrm>
              <a:off x="10979148" y="950617"/>
              <a:ext cx="405246" cy="405246"/>
            </a:xfrm>
            <a:prstGeom prst="ellipse">
              <a:avLst/>
            </a:prstGeom>
            <a:solidFill>
              <a:srgbClr val="92D050"/>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194336D-091B-FD48-05CE-7F21F63A3CB3}"/>
                </a:ext>
              </a:extLst>
            </p:cNvPr>
            <p:cNvSpPr/>
            <p:nvPr/>
          </p:nvSpPr>
          <p:spPr>
            <a:xfrm>
              <a:off x="10567556" y="632515"/>
              <a:ext cx="249382" cy="243341"/>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D887844E-5D77-7333-37F7-D5FA1DEE9491}"/>
                </a:ext>
              </a:extLst>
            </p:cNvPr>
            <p:cNvSpPr/>
            <p:nvPr/>
          </p:nvSpPr>
          <p:spPr>
            <a:xfrm>
              <a:off x="11039763" y="696910"/>
              <a:ext cx="96982" cy="90941"/>
            </a:xfrm>
            <a:prstGeom prst="ellipse">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itle 1">
            <a:extLst>
              <a:ext uri="{FF2B5EF4-FFF2-40B4-BE49-F238E27FC236}">
                <a16:creationId xmlns:a16="http://schemas.microsoft.com/office/drawing/2014/main" id="{25EF88CE-DD3C-D56C-77ED-0982AA68F065}"/>
              </a:ext>
            </a:extLst>
          </p:cNvPr>
          <p:cNvSpPr txBox="1">
            <a:spLocks/>
          </p:cNvSpPr>
          <p:nvPr/>
        </p:nvSpPr>
        <p:spPr>
          <a:xfrm>
            <a:off x="1483935" y="317403"/>
            <a:ext cx="9356933" cy="89819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a:solidFill>
                  <a:srgbClr val="1E3561"/>
                </a:solidFill>
                <a:latin typeface="Times New Roman"/>
                <a:cs typeface="Times New Roman"/>
              </a:rPr>
              <a:t>Executive Summary</a:t>
            </a:r>
          </a:p>
        </p:txBody>
      </p:sp>
      <p:grpSp>
        <p:nvGrpSpPr>
          <p:cNvPr id="192" name="Group 191">
            <a:extLst>
              <a:ext uri="{FF2B5EF4-FFF2-40B4-BE49-F238E27FC236}">
                <a16:creationId xmlns:a16="http://schemas.microsoft.com/office/drawing/2014/main" id="{8BAE1367-3D88-3511-8A6E-60D8418205BA}"/>
              </a:ext>
            </a:extLst>
          </p:cNvPr>
          <p:cNvGrpSpPr/>
          <p:nvPr/>
        </p:nvGrpSpPr>
        <p:grpSpPr>
          <a:xfrm>
            <a:off x="10842413" y="5614504"/>
            <a:ext cx="1712768" cy="1325564"/>
            <a:chOff x="11080271" y="5805280"/>
            <a:chExt cx="1397480" cy="1142662"/>
          </a:xfrm>
        </p:grpSpPr>
        <p:sp>
          <p:nvSpPr>
            <p:cNvPr id="188" name="Oval 187">
              <a:extLst>
                <a:ext uri="{FF2B5EF4-FFF2-40B4-BE49-F238E27FC236}">
                  <a16:creationId xmlns:a16="http://schemas.microsoft.com/office/drawing/2014/main" id="{67ED09FA-F121-9148-94A9-E7E35C6D0B95}"/>
                </a:ext>
              </a:extLst>
            </p:cNvPr>
            <p:cNvSpPr/>
            <p:nvPr/>
          </p:nvSpPr>
          <p:spPr>
            <a:xfrm>
              <a:off x="11802339" y="5985165"/>
              <a:ext cx="675412" cy="680756"/>
            </a:xfrm>
            <a:prstGeom prst="ellipse">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10800000" scaled="1"/>
              <a:tileRect/>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Oval 188">
              <a:extLst>
                <a:ext uri="{FF2B5EF4-FFF2-40B4-BE49-F238E27FC236}">
                  <a16:creationId xmlns:a16="http://schemas.microsoft.com/office/drawing/2014/main" id="{E80C715C-0CBA-7BA0-1D38-97627BB86AFD}"/>
                </a:ext>
              </a:extLst>
            </p:cNvPr>
            <p:cNvSpPr/>
            <p:nvPr/>
          </p:nvSpPr>
          <p:spPr>
            <a:xfrm>
              <a:off x="11353800" y="6325543"/>
              <a:ext cx="363682" cy="352572"/>
            </a:xfrm>
            <a:prstGeom prst="ellipse">
              <a:avLst/>
            </a:prstGeom>
            <a:solidFill>
              <a:srgbClr val="92D050"/>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Oval 189">
              <a:extLst>
                <a:ext uri="{FF2B5EF4-FFF2-40B4-BE49-F238E27FC236}">
                  <a16:creationId xmlns:a16="http://schemas.microsoft.com/office/drawing/2014/main" id="{30E6FECE-FE68-DE1A-0649-A22263E46FD5}"/>
                </a:ext>
              </a:extLst>
            </p:cNvPr>
            <p:cNvSpPr/>
            <p:nvPr/>
          </p:nvSpPr>
          <p:spPr>
            <a:xfrm>
              <a:off x="11391033" y="5805280"/>
              <a:ext cx="187036" cy="179885"/>
            </a:xfrm>
            <a:prstGeom prst="ellipse">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Oval 190">
              <a:extLst>
                <a:ext uri="{FF2B5EF4-FFF2-40B4-BE49-F238E27FC236}">
                  <a16:creationId xmlns:a16="http://schemas.microsoft.com/office/drawing/2014/main" id="{EFEBF6FE-A833-153F-A97D-B84ED023733F}"/>
                </a:ext>
              </a:extLst>
            </p:cNvPr>
            <p:cNvSpPr/>
            <p:nvPr/>
          </p:nvSpPr>
          <p:spPr>
            <a:xfrm>
              <a:off x="11080271" y="6768057"/>
              <a:ext cx="187036" cy="179885"/>
            </a:xfrm>
            <a:prstGeom prst="ellipse">
              <a:avLst/>
            </a:prstGeom>
            <a:gradFill flip="none" rotWithShape="1">
              <a:gsLst>
                <a:gs pos="0">
                  <a:srgbClr val="002060">
                    <a:tint val="66000"/>
                    <a:satMod val="160000"/>
                  </a:srgbClr>
                </a:gs>
                <a:gs pos="50000">
                  <a:srgbClr val="002060">
                    <a:tint val="44500"/>
                    <a:satMod val="160000"/>
                  </a:srgbClr>
                </a:gs>
                <a:gs pos="100000">
                  <a:srgbClr val="002060">
                    <a:tint val="23500"/>
                    <a:satMod val="160000"/>
                  </a:srgbClr>
                </a:gs>
              </a:gsLst>
              <a:path path="circle">
                <a:fillToRect l="100000" t="100000"/>
              </a:path>
              <a:tileRect r="-100000" b="-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7" name="Group 196">
            <a:extLst>
              <a:ext uri="{FF2B5EF4-FFF2-40B4-BE49-F238E27FC236}">
                <a16:creationId xmlns:a16="http://schemas.microsoft.com/office/drawing/2014/main" id="{B330E93A-EE3E-AB88-F525-28D150B90635}"/>
              </a:ext>
            </a:extLst>
          </p:cNvPr>
          <p:cNvGrpSpPr/>
          <p:nvPr/>
        </p:nvGrpSpPr>
        <p:grpSpPr>
          <a:xfrm>
            <a:off x="-293806" y="-102712"/>
            <a:ext cx="1625600" cy="1147404"/>
            <a:chOff x="-131619" y="-129095"/>
            <a:chExt cx="1087837" cy="846068"/>
          </a:xfrm>
        </p:grpSpPr>
        <p:sp>
          <p:nvSpPr>
            <p:cNvPr id="194" name="Oval 193">
              <a:extLst>
                <a:ext uri="{FF2B5EF4-FFF2-40B4-BE49-F238E27FC236}">
                  <a16:creationId xmlns:a16="http://schemas.microsoft.com/office/drawing/2014/main" id="{A8A75AAF-543C-AF22-265A-A0DD9E17C653}"/>
                </a:ext>
              </a:extLst>
            </p:cNvPr>
            <p:cNvSpPr/>
            <p:nvPr/>
          </p:nvSpPr>
          <p:spPr>
            <a:xfrm>
              <a:off x="-131619" y="-129095"/>
              <a:ext cx="577850" cy="642670"/>
            </a:xfrm>
            <a:prstGeom prst="ellipse">
              <a:avLst/>
            </a:pr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path path="circle">
                <a:fillToRect r="100000" b="100000"/>
              </a:path>
              <a:tileRect l="-100000" t="-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Oval 194">
              <a:extLst>
                <a:ext uri="{FF2B5EF4-FFF2-40B4-BE49-F238E27FC236}">
                  <a16:creationId xmlns:a16="http://schemas.microsoft.com/office/drawing/2014/main" id="{5A82D425-7FD3-E5A6-00D7-4E3CCBBDD2AA}"/>
                </a:ext>
              </a:extLst>
            </p:cNvPr>
            <p:cNvSpPr/>
            <p:nvPr/>
          </p:nvSpPr>
          <p:spPr>
            <a:xfrm>
              <a:off x="592536" y="168939"/>
              <a:ext cx="363682" cy="352572"/>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Oval 195">
              <a:extLst>
                <a:ext uri="{FF2B5EF4-FFF2-40B4-BE49-F238E27FC236}">
                  <a16:creationId xmlns:a16="http://schemas.microsoft.com/office/drawing/2014/main" id="{0B2C6BDE-4978-43C1-281E-8541BA46954D}"/>
                </a:ext>
              </a:extLst>
            </p:cNvPr>
            <p:cNvSpPr/>
            <p:nvPr/>
          </p:nvSpPr>
          <p:spPr>
            <a:xfrm>
              <a:off x="341458" y="598639"/>
              <a:ext cx="104773" cy="118334"/>
            </a:xfrm>
            <a:prstGeom prst="ellipse">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582560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7848FE-44EF-2EA0-9E95-52D851DE134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283A6D-4F7F-E940-6D8C-EC6591B56F21}"/>
              </a:ext>
            </a:extLst>
          </p:cNvPr>
          <p:cNvSpPr>
            <a:spLocks noGrp="1"/>
          </p:cNvSpPr>
          <p:nvPr>
            <p:ph type="title"/>
          </p:nvPr>
        </p:nvSpPr>
        <p:spPr>
          <a:xfrm>
            <a:off x="1332552" y="315121"/>
            <a:ext cx="9779566" cy="895369"/>
          </a:xfrm>
        </p:spPr>
        <p:txBody>
          <a:bodyPr>
            <a:noAutofit/>
          </a:bodyPr>
          <a:lstStyle/>
          <a:p>
            <a:pPr algn="ctr"/>
            <a:r>
              <a:rPr lang="en-US" sz="2800" b="1">
                <a:solidFill>
                  <a:srgbClr val="00B050"/>
                </a:solidFill>
                <a:latin typeface="Times New Roman"/>
                <a:ea typeface="+mj-lt"/>
                <a:cs typeface="+mj-lt"/>
              </a:rPr>
              <a:t>Proficiency Growth</a:t>
            </a:r>
            <a:r>
              <a:rPr lang="en-US" sz="2800">
                <a:solidFill>
                  <a:schemeClr val="tx2">
                    <a:lumMod val="90000"/>
                    <a:lumOff val="10000"/>
                  </a:schemeClr>
                </a:solidFill>
                <a:latin typeface="Times New Roman"/>
                <a:ea typeface="+mj-lt"/>
                <a:cs typeface="+mj-lt"/>
              </a:rPr>
              <a:t> in Logistics Training: </a:t>
            </a:r>
            <a:r>
              <a:rPr lang="en-US" sz="2800" b="1">
                <a:solidFill>
                  <a:srgbClr val="00B050"/>
                </a:solidFill>
                <a:latin typeface="Times New Roman"/>
                <a:ea typeface="+mj-lt"/>
                <a:cs typeface="+mj-lt"/>
              </a:rPr>
              <a:t>374%</a:t>
            </a:r>
            <a:r>
              <a:rPr lang="en-US" sz="2800">
                <a:solidFill>
                  <a:schemeClr val="tx2">
                    <a:lumMod val="90000"/>
                    <a:lumOff val="10000"/>
                  </a:schemeClr>
                </a:solidFill>
                <a:latin typeface="Times New Roman"/>
                <a:ea typeface="+mj-lt"/>
                <a:cs typeface="+mj-lt"/>
              </a:rPr>
              <a:t> Surge in </a:t>
            </a:r>
            <a:r>
              <a:rPr lang="en-US" sz="2800" b="1">
                <a:solidFill>
                  <a:srgbClr val="00B050"/>
                </a:solidFill>
                <a:latin typeface="Times New Roman"/>
                <a:ea typeface="+mj-lt"/>
                <a:cs typeface="+mj-lt"/>
              </a:rPr>
              <a:t>Advanced Courses</a:t>
            </a:r>
            <a:r>
              <a:rPr lang="en-US" sz="2800">
                <a:solidFill>
                  <a:schemeClr val="tx2">
                    <a:lumMod val="90000"/>
                    <a:lumOff val="10000"/>
                  </a:schemeClr>
                </a:solidFill>
                <a:latin typeface="Times New Roman"/>
                <a:ea typeface="+mj-lt"/>
                <a:cs typeface="+mj-lt"/>
              </a:rPr>
              <a:t> by </a:t>
            </a:r>
            <a:r>
              <a:rPr lang="en-US" sz="2800" b="1">
                <a:solidFill>
                  <a:srgbClr val="00B050"/>
                </a:solidFill>
                <a:latin typeface="Times New Roman"/>
                <a:ea typeface="+mj-lt"/>
                <a:cs typeface="+mj-lt"/>
              </a:rPr>
              <a:t>2023</a:t>
            </a:r>
            <a:endParaRPr lang="en-US" b="1">
              <a:solidFill>
                <a:srgbClr val="00B050"/>
              </a:solidFill>
              <a:latin typeface="Times New Roman"/>
            </a:endParaRPr>
          </a:p>
        </p:txBody>
      </p:sp>
      <p:grpSp>
        <p:nvGrpSpPr>
          <p:cNvPr id="8" name="Group 7">
            <a:extLst>
              <a:ext uri="{FF2B5EF4-FFF2-40B4-BE49-F238E27FC236}">
                <a16:creationId xmlns:a16="http://schemas.microsoft.com/office/drawing/2014/main" id="{911089C7-609B-2EC9-DBEF-F323261C165A}"/>
              </a:ext>
            </a:extLst>
          </p:cNvPr>
          <p:cNvGrpSpPr/>
          <p:nvPr/>
        </p:nvGrpSpPr>
        <p:grpSpPr>
          <a:xfrm>
            <a:off x="10987808" y="143943"/>
            <a:ext cx="1180521" cy="1071595"/>
            <a:chOff x="10567556" y="632515"/>
            <a:chExt cx="816838" cy="723348"/>
          </a:xfrm>
        </p:grpSpPr>
        <p:sp>
          <p:nvSpPr>
            <p:cNvPr id="5" name="Oval 4">
              <a:extLst>
                <a:ext uri="{FF2B5EF4-FFF2-40B4-BE49-F238E27FC236}">
                  <a16:creationId xmlns:a16="http://schemas.microsoft.com/office/drawing/2014/main" id="{2EC85E98-75E8-3509-87B5-5A23C9ECDBCF}"/>
                </a:ext>
              </a:extLst>
            </p:cNvPr>
            <p:cNvSpPr/>
            <p:nvPr/>
          </p:nvSpPr>
          <p:spPr>
            <a:xfrm>
              <a:off x="10979148" y="950617"/>
              <a:ext cx="405246" cy="405246"/>
            </a:xfrm>
            <a:prstGeom prst="ellipse">
              <a:avLst/>
            </a:prstGeom>
            <a:solidFill>
              <a:srgbClr val="92D050"/>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36221AB8-C912-0387-BCB1-9DD7818615E3}"/>
                </a:ext>
              </a:extLst>
            </p:cNvPr>
            <p:cNvSpPr/>
            <p:nvPr/>
          </p:nvSpPr>
          <p:spPr>
            <a:xfrm>
              <a:off x="10567556" y="632515"/>
              <a:ext cx="249382" cy="243341"/>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E198F3BA-5438-6DAF-C836-6CE5D0B006BE}"/>
                </a:ext>
              </a:extLst>
            </p:cNvPr>
            <p:cNvSpPr/>
            <p:nvPr/>
          </p:nvSpPr>
          <p:spPr>
            <a:xfrm>
              <a:off x="11039763" y="696910"/>
              <a:ext cx="96982" cy="90941"/>
            </a:xfrm>
            <a:prstGeom prst="ellipse">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a:extLst>
              <a:ext uri="{FF2B5EF4-FFF2-40B4-BE49-F238E27FC236}">
                <a16:creationId xmlns:a16="http://schemas.microsoft.com/office/drawing/2014/main" id="{87B30EA2-912C-53A5-85E7-41F0BBFD56AF}"/>
              </a:ext>
            </a:extLst>
          </p:cNvPr>
          <p:cNvGrpSpPr/>
          <p:nvPr/>
        </p:nvGrpSpPr>
        <p:grpSpPr>
          <a:xfrm>
            <a:off x="-293806" y="-102712"/>
            <a:ext cx="1625600" cy="1147404"/>
            <a:chOff x="-131619" y="-129095"/>
            <a:chExt cx="1087837" cy="846068"/>
          </a:xfrm>
        </p:grpSpPr>
        <p:sp>
          <p:nvSpPr>
            <p:cNvPr id="10" name="Oval 9">
              <a:extLst>
                <a:ext uri="{FF2B5EF4-FFF2-40B4-BE49-F238E27FC236}">
                  <a16:creationId xmlns:a16="http://schemas.microsoft.com/office/drawing/2014/main" id="{728BA82C-2D92-6F3D-21F2-93D534A323D2}"/>
                </a:ext>
              </a:extLst>
            </p:cNvPr>
            <p:cNvSpPr/>
            <p:nvPr/>
          </p:nvSpPr>
          <p:spPr>
            <a:xfrm>
              <a:off x="-131619" y="-129095"/>
              <a:ext cx="577850" cy="642670"/>
            </a:xfrm>
            <a:prstGeom prst="ellipse">
              <a:avLst/>
            </a:pr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path path="circle">
                <a:fillToRect r="100000" b="100000"/>
              </a:path>
              <a:tileRect l="-100000" t="-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0AFBB4D8-55FD-D6B6-8A52-18D375870BE2}"/>
                </a:ext>
              </a:extLst>
            </p:cNvPr>
            <p:cNvSpPr/>
            <p:nvPr/>
          </p:nvSpPr>
          <p:spPr>
            <a:xfrm>
              <a:off x="592536" y="168939"/>
              <a:ext cx="363682" cy="352572"/>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944A4DE0-C731-A720-4281-25E229C80910}"/>
                </a:ext>
              </a:extLst>
            </p:cNvPr>
            <p:cNvSpPr/>
            <p:nvPr/>
          </p:nvSpPr>
          <p:spPr>
            <a:xfrm>
              <a:off x="341458" y="598639"/>
              <a:ext cx="104773" cy="118334"/>
            </a:xfrm>
            <a:prstGeom prst="ellipse">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TextBox 31">
            <a:extLst>
              <a:ext uri="{FF2B5EF4-FFF2-40B4-BE49-F238E27FC236}">
                <a16:creationId xmlns:a16="http://schemas.microsoft.com/office/drawing/2014/main" id="{76A244C3-F5AF-C4DD-AC9D-6F28462CFC1E}"/>
              </a:ext>
            </a:extLst>
          </p:cNvPr>
          <p:cNvSpPr txBox="1"/>
          <p:nvPr/>
        </p:nvSpPr>
        <p:spPr>
          <a:xfrm>
            <a:off x="180415" y="1465706"/>
            <a:ext cx="5023596"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500" b="1">
                <a:solidFill>
                  <a:schemeClr val="tx2">
                    <a:lumMod val="90000"/>
                    <a:lumOff val="10000"/>
                  </a:schemeClr>
                </a:solidFill>
                <a:latin typeface="Times New Roman"/>
                <a:ea typeface="+mn-lt"/>
                <a:cs typeface="+mn-lt"/>
              </a:rPr>
              <a:t>Top Performer</a:t>
            </a:r>
            <a:r>
              <a:rPr lang="en-US" sz="1500">
                <a:solidFill>
                  <a:schemeClr val="tx2">
                    <a:lumMod val="90000"/>
                    <a:lumOff val="10000"/>
                  </a:schemeClr>
                </a:solidFill>
                <a:latin typeface="Times New Roman"/>
                <a:ea typeface="+mn-lt"/>
                <a:cs typeface="+mn-lt"/>
              </a:rPr>
              <a:t>: </a:t>
            </a:r>
            <a:r>
              <a:rPr lang="en-US" sz="1500" i="1">
                <a:solidFill>
                  <a:schemeClr val="tx2">
                    <a:lumMod val="90000"/>
                    <a:lumOff val="10000"/>
                  </a:schemeClr>
                </a:solidFill>
                <a:latin typeface="Times New Roman"/>
                <a:ea typeface="+mn-lt"/>
                <a:cs typeface="+mn-lt"/>
              </a:rPr>
              <a:t>Supply Chain Optimization Strategies</a:t>
            </a:r>
            <a:r>
              <a:rPr lang="en-US" sz="1500">
                <a:solidFill>
                  <a:schemeClr val="tx2">
                    <a:lumMod val="90000"/>
                    <a:lumOff val="10000"/>
                  </a:schemeClr>
                </a:solidFill>
                <a:latin typeface="Times New Roman"/>
                <a:ea typeface="+mn-lt"/>
                <a:cs typeface="+mn-lt"/>
              </a:rPr>
              <a:t> showed the highest growth, with a </a:t>
            </a:r>
            <a:r>
              <a:rPr lang="en-US" sz="1500" b="1">
                <a:solidFill>
                  <a:srgbClr val="00B050"/>
                </a:solidFill>
                <a:latin typeface="Times New Roman"/>
                <a:ea typeface="+mn-lt"/>
                <a:cs typeface="+mn-lt"/>
              </a:rPr>
              <a:t>374.39% proficiency improvement</a:t>
            </a:r>
            <a:r>
              <a:rPr lang="en-US" sz="1500">
                <a:solidFill>
                  <a:schemeClr val="tx2">
                    <a:lumMod val="90000"/>
                    <a:lumOff val="10000"/>
                  </a:schemeClr>
                </a:solidFill>
                <a:latin typeface="Times New Roman"/>
                <a:ea typeface="+mn-lt"/>
                <a:cs typeface="+mn-lt"/>
              </a:rPr>
              <a:t> by 2023, up from </a:t>
            </a:r>
            <a:r>
              <a:rPr lang="en-US" sz="1500" b="1">
                <a:solidFill>
                  <a:srgbClr val="00B050"/>
                </a:solidFill>
                <a:latin typeface="Times New Roman"/>
                <a:ea typeface="+mn-lt"/>
                <a:cs typeface="+mn-lt"/>
              </a:rPr>
              <a:t>351%</a:t>
            </a:r>
            <a:r>
              <a:rPr lang="en-US" sz="1500" b="1">
                <a:solidFill>
                  <a:schemeClr val="tx2">
                    <a:lumMod val="90000"/>
                    <a:lumOff val="10000"/>
                  </a:schemeClr>
                </a:solidFill>
                <a:latin typeface="Times New Roman"/>
                <a:ea typeface="+mn-lt"/>
                <a:cs typeface="+mn-lt"/>
              </a:rPr>
              <a:t> in </a:t>
            </a:r>
            <a:r>
              <a:rPr lang="en-US" sz="1500" b="1">
                <a:solidFill>
                  <a:srgbClr val="00B050"/>
                </a:solidFill>
                <a:latin typeface="Times New Roman"/>
                <a:ea typeface="+mn-lt"/>
                <a:cs typeface="+mn-lt"/>
              </a:rPr>
              <a:t>2021</a:t>
            </a:r>
            <a:r>
              <a:rPr lang="en-US" sz="1500">
                <a:solidFill>
                  <a:srgbClr val="00B050"/>
                </a:solidFill>
                <a:latin typeface="Times New Roman"/>
                <a:ea typeface="+mn-lt"/>
                <a:cs typeface="+mn-lt"/>
              </a:rPr>
              <a:t>.</a:t>
            </a:r>
            <a:endParaRPr lang="en-US" sz="1500">
              <a:solidFill>
                <a:srgbClr val="00B050"/>
              </a:solidFill>
              <a:latin typeface="Times New Roman"/>
              <a:cs typeface="Times New Roman"/>
            </a:endParaRPr>
          </a:p>
          <a:p>
            <a:pPr marL="285750" indent="-285750">
              <a:buFont typeface="Arial"/>
              <a:buChar char="•"/>
            </a:pPr>
            <a:r>
              <a:rPr lang="en-US" sz="1500" b="1">
                <a:solidFill>
                  <a:schemeClr val="tx2">
                    <a:lumMod val="90000"/>
                    <a:lumOff val="10000"/>
                  </a:schemeClr>
                </a:solidFill>
                <a:latin typeface="Times New Roman"/>
                <a:ea typeface="+mn-lt"/>
                <a:cs typeface="+mn-lt"/>
              </a:rPr>
              <a:t>Consistent Growth</a:t>
            </a:r>
            <a:r>
              <a:rPr lang="en-US" sz="1500">
                <a:solidFill>
                  <a:schemeClr val="tx2">
                    <a:lumMod val="90000"/>
                    <a:lumOff val="10000"/>
                  </a:schemeClr>
                </a:solidFill>
                <a:latin typeface="Times New Roman"/>
                <a:ea typeface="+mn-lt"/>
                <a:cs typeface="+mn-lt"/>
              </a:rPr>
              <a:t>: </a:t>
            </a:r>
            <a:r>
              <a:rPr lang="en-US" sz="1500" i="1">
                <a:solidFill>
                  <a:schemeClr val="tx2">
                    <a:lumMod val="90000"/>
                    <a:lumOff val="10000"/>
                  </a:schemeClr>
                </a:solidFill>
                <a:latin typeface="Times New Roman"/>
                <a:ea typeface="+mn-lt"/>
                <a:cs typeface="+mn-lt"/>
              </a:rPr>
              <a:t>Cybersecurity in Supply Chain Management</a:t>
            </a:r>
            <a:r>
              <a:rPr lang="en-US" sz="1500">
                <a:solidFill>
                  <a:schemeClr val="tx2">
                    <a:lumMod val="90000"/>
                    <a:lumOff val="10000"/>
                  </a:schemeClr>
                </a:solidFill>
                <a:latin typeface="Times New Roman"/>
                <a:ea typeface="+mn-lt"/>
                <a:cs typeface="+mn-lt"/>
              </a:rPr>
              <a:t> steadily improved.</a:t>
            </a:r>
            <a:endParaRPr lang="en-US" sz="1500">
              <a:solidFill>
                <a:schemeClr val="tx2">
                  <a:lumMod val="90000"/>
                  <a:lumOff val="10000"/>
                </a:schemeClr>
              </a:solidFill>
              <a:latin typeface="Times New Roman"/>
              <a:cs typeface="Times New Roman"/>
            </a:endParaRPr>
          </a:p>
          <a:p>
            <a:pPr marL="285750" indent="-285750">
              <a:buFont typeface="Arial"/>
              <a:buChar char="•"/>
            </a:pPr>
            <a:r>
              <a:rPr lang="en-US" sz="1500" b="1">
                <a:solidFill>
                  <a:schemeClr val="tx2">
                    <a:lumMod val="90000"/>
                    <a:lumOff val="10000"/>
                  </a:schemeClr>
                </a:solidFill>
                <a:latin typeface="Times New Roman"/>
                <a:ea typeface="+mn-lt"/>
                <a:cs typeface="+mn-lt"/>
              </a:rPr>
              <a:t>Advanced Courses Lead</a:t>
            </a:r>
            <a:r>
              <a:rPr lang="en-US" sz="1500">
                <a:solidFill>
                  <a:schemeClr val="tx2">
                    <a:lumMod val="90000"/>
                    <a:lumOff val="10000"/>
                  </a:schemeClr>
                </a:solidFill>
                <a:latin typeface="Times New Roman"/>
                <a:ea typeface="+mn-lt"/>
                <a:cs typeface="+mn-lt"/>
              </a:rPr>
              <a:t>: </a:t>
            </a:r>
            <a:r>
              <a:rPr lang="en-US" sz="1500" i="1">
                <a:solidFill>
                  <a:schemeClr val="tx2">
                    <a:lumMod val="90000"/>
                    <a:lumOff val="10000"/>
                  </a:schemeClr>
                </a:solidFill>
                <a:latin typeface="Times New Roman"/>
                <a:ea typeface="+mn-lt"/>
                <a:cs typeface="+mn-lt"/>
              </a:rPr>
              <a:t>Advanced Warehouse Management Systems</a:t>
            </a:r>
            <a:r>
              <a:rPr lang="en-US" sz="1500">
                <a:solidFill>
                  <a:schemeClr val="tx2">
                    <a:lumMod val="90000"/>
                    <a:lumOff val="10000"/>
                  </a:schemeClr>
                </a:solidFill>
                <a:latin typeface="Times New Roman"/>
                <a:ea typeface="+mn-lt"/>
                <a:cs typeface="+mn-lt"/>
              </a:rPr>
              <a:t> showed a sharp increase to </a:t>
            </a:r>
            <a:r>
              <a:rPr lang="en-US" sz="1500" b="1">
                <a:solidFill>
                  <a:srgbClr val="00B050"/>
                </a:solidFill>
                <a:latin typeface="Times New Roman"/>
                <a:ea typeface="+mn-lt"/>
                <a:cs typeface="+mn-lt"/>
              </a:rPr>
              <a:t>155.34% in 2023</a:t>
            </a:r>
            <a:r>
              <a:rPr lang="en-US" sz="1500">
                <a:solidFill>
                  <a:schemeClr val="tx2">
                    <a:lumMod val="90000"/>
                    <a:lumOff val="10000"/>
                  </a:schemeClr>
                </a:solidFill>
                <a:latin typeface="Times New Roman"/>
                <a:ea typeface="+mn-lt"/>
                <a:cs typeface="+mn-lt"/>
              </a:rPr>
              <a:t>, reflecting a strong upward trend.</a:t>
            </a:r>
            <a:endParaRPr lang="en-US" sz="1500">
              <a:solidFill>
                <a:schemeClr val="tx2">
                  <a:lumMod val="90000"/>
                  <a:lumOff val="10000"/>
                </a:schemeClr>
              </a:solidFill>
              <a:latin typeface="Times New Roman"/>
              <a:cs typeface="Times New Roman"/>
            </a:endParaRPr>
          </a:p>
          <a:p>
            <a:pPr marL="285750" indent="-285750">
              <a:buFont typeface="Arial"/>
              <a:buChar char="•"/>
            </a:pPr>
            <a:r>
              <a:rPr lang="en-US" sz="1500" b="1">
                <a:solidFill>
                  <a:schemeClr val="tx2">
                    <a:lumMod val="90000"/>
                    <a:lumOff val="10000"/>
                  </a:schemeClr>
                </a:solidFill>
                <a:latin typeface="Times New Roman"/>
                <a:ea typeface="+mn-lt"/>
                <a:cs typeface="+mn-lt"/>
              </a:rPr>
              <a:t>Declining Trends</a:t>
            </a:r>
            <a:r>
              <a:rPr lang="en-US" sz="1500">
                <a:solidFill>
                  <a:schemeClr val="tx2">
                    <a:lumMod val="90000"/>
                    <a:lumOff val="10000"/>
                  </a:schemeClr>
                </a:solidFill>
                <a:latin typeface="Times New Roman"/>
                <a:ea typeface="+mn-lt"/>
                <a:cs typeface="+mn-lt"/>
              </a:rPr>
              <a:t>: Some courses like </a:t>
            </a:r>
            <a:r>
              <a:rPr lang="en-US" sz="1500" i="1">
                <a:solidFill>
                  <a:schemeClr val="tx2">
                    <a:lumMod val="90000"/>
                    <a:lumOff val="10000"/>
                  </a:schemeClr>
                </a:solidFill>
                <a:latin typeface="Times New Roman"/>
                <a:ea typeface="+mn-lt"/>
                <a:cs typeface="+mn-lt"/>
              </a:rPr>
              <a:t>Logistics Software Essentials - Virtual</a:t>
            </a:r>
            <a:r>
              <a:rPr lang="en-US" sz="1500">
                <a:solidFill>
                  <a:schemeClr val="tx2">
                    <a:lumMod val="90000"/>
                    <a:lumOff val="10000"/>
                  </a:schemeClr>
                </a:solidFill>
                <a:latin typeface="Times New Roman"/>
                <a:ea typeface="+mn-lt"/>
                <a:cs typeface="+mn-lt"/>
              </a:rPr>
              <a:t> dropped sharply, ending at </a:t>
            </a:r>
            <a:r>
              <a:rPr lang="en-US" sz="1500" b="1">
                <a:solidFill>
                  <a:srgbClr val="00B050"/>
                </a:solidFill>
                <a:latin typeface="Times New Roman"/>
                <a:ea typeface="+mn-lt"/>
                <a:cs typeface="+mn-lt"/>
              </a:rPr>
              <a:t>11.82%</a:t>
            </a:r>
            <a:r>
              <a:rPr lang="en-US" sz="1500">
                <a:solidFill>
                  <a:schemeClr val="tx2">
                    <a:lumMod val="90000"/>
                    <a:lumOff val="10000"/>
                  </a:schemeClr>
                </a:solidFill>
                <a:latin typeface="Times New Roman"/>
                <a:ea typeface="+mn-lt"/>
                <a:cs typeface="+mn-lt"/>
              </a:rPr>
              <a:t> in 2023.</a:t>
            </a:r>
            <a:endParaRPr lang="en-US" sz="1500">
              <a:solidFill>
                <a:schemeClr val="tx2">
                  <a:lumMod val="90000"/>
                  <a:lumOff val="10000"/>
                </a:schemeClr>
              </a:solidFill>
              <a:latin typeface="Times New Roman"/>
              <a:cs typeface="Times New Roman"/>
            </a:endParaRPr>
          </a:p>
          <a:p>
            <a:pPr marL="285750" indent="-285750">
              <a:buFont typeface="Arial"/>
              <a:buChar char="•"/>
            </a:pPr>
            <a:r>
              <a:rPr lang="en-US" sz="1500" b="1">
                <a:solidFill>
                  <a:schemeClr val="tx2">
                    <a:lumMod val="90000"/>
                    <a:lumOff val="10000"/>
                  </a:schemeClr>
                </a:solidFill>
                <a:latin typeface="Times New Roman"/>
                <a:ea typeface="+mn-lt"/>
                <a:cs typeface="+mn-lt"/>
              </a:rPr>
              <a:t>Gap Between Virtual &amp; In-Person</a:t>
            </a:r>
            <a:r>
              <a:rPr lang="en-US" sz="1500">
                <a:solidFill>
                  <a:schemeClr val="tx2">
                    <a:lumMod val="90000"/>
                    <a:lumOff val="10000"/>
                  </a:schemeClr>
                </a:solidFill>
                <a:latin typeface="Times New Roman"/>
                <a:ea typeface="+mn-lt"/>
                <a:cs typeface="+mn-lt"/>
              </a:rPr>
              <a:t>: In-person versions of courses like </a:t>
            </a:r>
            <a:r>
              <a:rPr lang="en-US" sz="1500" i="1">
                <a:solidFill>
                  <a:schemeClr val="tx2">
                    <a:lumMod val="90000"/>
                    <a:lumOff val="10000"/>
                  </a:schemeClr>
                </a:solidFill>
                <a:latin typeface="Times New Roman"/>
                <a:ea typeface="+mn-lt"/>
                <a:cs typeface="+mn-lt"/>
              </a:rPr>
              <a:t>Logistics Software Essentials</a:t>
            </a:r>
            <a:r>
              <a:rPr lang="en-US" sz="1500">
                <a:solidFill>
                  <a:schemeClr val="tx2">
                    <a:lumMod val="90000"/>
                    <a:lumOff val="10000"/>
                  </a:schemeClr>
                </a:solidFill>
                <a:latin typeface="Times New Roman"/>
                <a:ea typeface="+mn-lt"/>
                <a:cs typeface="+mn-lt"/>
              </a:rPr>
              <a:t> saw significantly better outcomes than their virtual counterparts, showing a </a:t>
            </a:r>
            <a:r>
              <a:rPr lang="en-US" sz="1500" b="1">
                <a:solidFill>
                  <a:srgbClr val="00B050"/>
                </a:solidFill>
                <a:latin typeface="Times New Roman"/>
                <a:ea typeface="+mn-lt"/>
                <a:cs typeface="+mn-lt"/>
              </a:rPr>
              <a:t>24.84%</a:t>
            </a:r>
            <a:r>
              <a:rPr lang="en-US" sz="1500">
                <a:solidFill>
                  <a:schemeClr val="tx2">
                    <a:lumMod val="90000"/>
                    <a:lumOff val="10000"/>
                  </a:schemeClr>
                </a:solidFill>
                <a:latin typeface="Times New Roman"/>
                <a:ea typeface="+mn-lt"/>
                <a:cs typeface="+mn-lt"/>
              </a:rPr>
              <a:t> proficiency gain versus </a:t>
            </a:r>
            <a:r>
              <a:rPr lang="en-US" sz="1500" b="1">
                <a:solidFill>
                  <a:srgbClr val="00B050"/>
                </a:solidFill>
                <a:latin typeface="Times New Roman"/>
                <a:ea typeface="+mn-lt"/>
                <a:cs typeface="+mn-lt"/>
              </a:rPr>
              <a:t>11.82%</a:t>
            </a:r>
            <a:r>
              <a:rPr lang="en-US" sz="1500">
                <a:solidFill>
                  <a:schemeClr val="tx2">
                    <a:lumMod val="90000"/>
                    <a:lumOff val="10000"/>
                  </a:schemeClr>
                </a:solidFill>
                <a:latin typeface="Times New Roman"/>
                <a:ea typeface="+mn-lt"/>
                <a:cs typeface="+mn-lt"/>
              </a:rPr>
              <a:t> for virtual.</a:t>
            </a:r>
            <a:endParaRPr lang="en-US" sz="1500">
              <a:solidFill>
                <a:schemeClr val="tx2">
                  <a:lumMod val="90000"/>
                  <a:lumOff val="10000"/>
                </a:schemeClr>
              </a:solidFill>
              <a:latin typeface="Times New Roman"/>
              <a:cs typeface="Times New Roman"/>
            </a:endParaRPr>
          </a:p>
        </p:txBody>
      </p:sp>
      <p:pic>
        <p:nvPicPr>
          <p:cNvPr id="4" name="Picture 3">
            <a:extLst>
              <a:ext uri="{FF2B5EF4-FFF2-40B4-BE49-F238E27FC236}">
                <a16:creationId xmlns:a16="http://schemas.microsoft.com/office/drawing/2014/main" id="{B462D4A5-D57C-4B86-6FBE-E559497AE68F}"/>
              </a:ext>
            </a:extLst>
          </p:cNvPr>
          <p:cNvPicPr>
            <a:picLocks noChangeAspect="1"/>
          </p:cNvPicPr>
          <p:nvPr/>
        </p:nvPicPr>
        <p:blipFill>
          <a:blip r:embed="rId2"/>
          <a:srcRect t="5240" b="-155"/>
          <a:stretch/>
        </p:blipFill>
        <p:spPr>
          <a:xfrm>
            <a:off x="5372731" y="1469426"/>
            <a:ext cx="6327734" cy="3687660"/>
          </a:xfrm>
          <a:prstGeom prst="rect">
            <a:avLst/>
          </a:prstGeom>
        </p:spPr>
      </p:pic>
      <p:sp>
        <p:nvSpPr>
          <p:cNvPr id="9" name="TextBox 8">
            <a:extLst>
              <a:ext uri="{FF2B5EF4-FFF2-40B4-BE49-F238E27FC236}">
                <a16:creationId xmlns:a16="http://schemas.microsoft.com/office/drawing/2014/main" id="{CA0DA567-3CDB-FAB4-8DC1-25065FA2A89D}"/>
              </a:ext>
            </a:extLst>
          </p:cNvPr>
          <p:cNvSpPr txBox="1"/>
          <p:nvPr/>
        </p:nvSpPr>
        <p:spPr>
          <a:xfrm>
            <a:off x="374086" y="5442104"/>
            <a:ext cx="11326904" cy="1015663"/>
          </a:xfrm>
          <a:prstGeom prst="rect">
            <a:avLst/>
          </a:prstGeom>
          <a:solidFill>
            <a:schemeClr val="accent4">
              <a:lumMod val="20000"/>
              <a:lumOff val="80000"/>
            </a:schemeClr>
          </a:solidFill>
          <a:ln>
            <a:solidFill>
              <a:schemeClr val="tx2">
                <a:lumMod val="90000"/>
                <a:lumOff val="10000"/>
              </a:schemeClr>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500" b="1">
                <a:solidFill>
                  <a:schemeClr val="tx2">
                    <a:lumMod val="90000"/>
                    <a:lumOff val="10000"/>
                  </a:schemeClr>
                </a:solidFill>
                <a:latin typeface="Times New Roman"/>
                <a:cs typeface="Times New Roman"/>
              </a:rPr>
              <a:t>Inferences:</a:t>
            </a:r>
          </a:p>
          <a:p>
            <a:pPr marL="285750" indent="-285750">
              <a:buFont typeface="Arial"/>
              <a:buChar char="•"/>
            </a:pPr>
            <a:r>
              <a:rPr lang="en-US" sz="1500">
                <a:solidFill>
                  <a:schemeClr val="tx2">
                    <a:lumMod val="90000"/>
                    <a:lumOff val="10000"/>
                  </a:schemeClr>
                </a:solidFill>
                <a:latin typeface="Times New Roman"/>
                <a:cs typeface="Times New Roman"/>
              </a:rPr>
              <a:t>The data indicates a clear </a:t>
            </a:r>
            <a:r>
              <a:rPr lang="en-US" sz="1500" b="1">
                <a:solidFill>
                  <a:schemeClr val="tx2">
                    <a:lumMod val="90000"/>
                    <a:lumOff val="10000"/>
                  </a:schemeClr>
                </a:solidFill>
                <a:latin typeface="Times New Roman"/>
                <a:cs typeface="Times New Roman"/>
              </a:rPr>
              <a:t>preference for advanced and specialized logistics courses</a:t>
            </a:r>
            <a:r>
              <a:rPr lang="en-US" sz="1500">
                <a:solidFill>
                  <a:schemeClr val="tx2">
                    <a:lumMod val="90000"/>
                    <a:lumOff val="10000"/>
                  </a:schemeClr>
                </a:solidFill>
                <a:latin typeface="Times New Roman"/>
                <a:cs typeface="Times New Roman"/>
              </a:rPr>
              <a:t>, with significant proficiency improvements over time.</a:t>
            </a:r>
          </a:p>
          <a:p>
            <a:pPr marL="285750" indent="-285750">
              <a:buFont typeface="Arial"/>
              <a:buChar char="•"/>
            </a:pPr>
            <a:r>
              <a:rPr lang="en-US" sz="1500">
                <a:solidFill>
                  <a:schemeClr val="tx2">
                    <a:lumMod val="90000"/>
                    <a:lumOff val="10000"/>
                  </a:schemeClr>
                </a:solidFill>
                <a:latin typeface="Times New Roman"/>
                <a:cs typeface="Times New Roman"/>
              </a:rPr>
              <a:t>The </a:t>
            </a:r>
            <a:r>
              <a:rPr lang="en-US" sz="1500" b="1">
                <a:solidFill>
                  <a:schemeClr val="tx2">
                    <a:lumMod val="90000"/>
                    <a:lumOff val="10000"/>
                  </a:schemeClr>
                </a:solidFill>
                <a:latin typeface="Times New Roman"/>
                <a:cs typeface="Times New Roman"/>
              </a:rPr>
              <a:t>decline in virtual courses' proficiency improvement</a:t>
            </a:r>
            <a:r>
              <a:rPr lang="en-US" sz="1500">
                <a:solidFill>
                  <a:schemeClr val="tx2">
                    <a:lumMod val="90000"/>
                    <a:lumOff val="10000"/>
                  </a:schemeClr>
                </a:solidFill>
                <a:latin typeface="Times New Roman"/>
                <a:cs typeface="Times New Roman"/>
              </a:rPr>
              <a:t> could signal a </a:t>
            </a:r>
            <a:r>
              <a:rPr lang="en-US" sz="1500" b="1">
                <a:solidFill>
                  <a:schemeClr val="tx2">
                    <a:lumMod val="90000"/>
                    <a:lumOff val="10000"/>
                  </a:schemeClr>
                </a:solidFill>
                <a:latin typeface="Times New Roman"/>
                <a:cs typeface="Times New Roman"/>
              </a:rPr>
              <a:t>potential issue with engagement or content delivery in the virtual format</a:t>
            </a:r>
            <a:r>
              <a:rPr lang="en-US" sz="1500">
                <a:solidFill>
                  <a:schemeClr val="tx2">
                    <a:lumMod val="90000"/>
                    <a:lumOff val="10000"/>
                  </a:schemeClr>
                </a:solidFill>
                <a:latin typeface="Times New Roman"/>
                <a:cs typeface="Times New Roman"/>
              </a:rPr>
              <a:t>, which may require further investigation. </a:t>
            </a:r>
            <a:endParaRPr lang="en-US">
              <a:solidFill>
                <a:schemeClr val="tx2">
                  <a:lumMod val="90000"/>
                  <a:lumOff val="10000"/>
                </a:schemeClr>
              </a:solidFill>
              <a:latin typeface="Aptos" panose="02110004020202020204"/>
              <a:cs typeface="Times New Roman"/>
            </a:endParaRPr>
          </a:p>
        </p:txBody>
      </p:sp>
    </p:spTree>
    <p:extLst>
      <p:ext uri="{BB962C8B-B14F-4D97-AF65-F5344CB8AC3E}">
        <p14:creationId xmlns:p14="http://schemas.microsoft.com/office/powerpoint/2010/main" val="40983563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7848FE-44EF-2EA0-9E95-52D851DE134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283A6D-4F7F-E940-6D8C-EC6591B56F21}"/>
              </a:ext>
            </a:extLst>
          </p:cNvPr>
          <p:cNvSpPr>
            <a:spLocks noGrp="1"/>
          </p:cNvSpPr>
          <p:nvPr>
            <p:ph type="title"/>
          </p:nvPr>
        </p:nvSpPr>
        <p:spPr>
          <a:xfrm>
            <a:off x="721831" y="225474"/>
            <a:ext cx="11057036" cy="906574"/>
          </a:xfrm>
        </p:spPr>
        <p:txBody>
          <a:bodyPr>
            <a:noAutofit/>
          </a:bodyPr>
          <a:lstStyle/>
          <a:p>
            <a:pPr algn="ctr"/>
            <a:r>
              <a:rPr lang="en-US" sz="2800">
                <a:solidFill>
                  <a:schemeClr val="tx2">
                    <a:lumMod val="90000"/>
                    <a:lumOff val="10000"/>
                  </a:schemeClr>
                </a:solidFill>
                <a:latin typeface="Times New Roman"/>
                <a:cs typeface="Times New Roman"/>
              </a:rPr>
              <a:t>Average </a:t>
            </a:r>
            <a:r>
              <a:rPr lang="en-US" sz="2800" b="1">
                <a:solidFill>
                  <a:srgbClr val="00B050"/>
                </a:solidFill>
                <a:latin typeface="Times New Roman"/>
                <a:cs typeface="Times New Roman"/>
              </a:rPr>
              <a:t>Percent Increase</a:t>
            </a:r>
            <a:r>
              <a:rPr lang="en-US" sz="2800">
                <a:solidFill>
                  <a:schemeClr val="tx2">
                    <a:lumMod val="90000"/>
                    <a:lumOff val="10000"/>
                  </a:schemeClr>
                </a:solidFill>
                <a:latin typeface="Times New Roman"/>
                <a:cs typeface="Times New Roman"/>
              </a:rPr>
              <a:t> in </a:t>
            </a:r>
            <a:r>
              <a:rPr lang="en-US" sz="2800" b="1">
                <a:solidFill>
                  <a:srgbClr val="00B050"/>
                </a:solidFill>
                <a:latin typeface="Times New Roman"/>
                <a:cs typeface="Times New Roman"/>
              </a:rPr>
              <a:t>Proficiency </a:t>
            </a:r>
            <a:r>
              <a:rPr lang="en-US" sz="2800">
                <a:solidFill>
                  <a:schemeClr val="accent1">
                    <a:lumMod val="49000"/>
                  </a:schemeClr>
                </a:solidFill>
                <a:latin typeface="Times New Roman"/>
                <a:cs typeface="Times New Roman"/>
              </a:rPr>
              <a:t>Score</a:t>
            </a:r>
            <a:r>
              <a:rPr lang="en-US" sz="2800">
                <a:solidFill>
                  <a:schemeClr val="tx2">
                    <a:lumMod val="90000"/>
                    <a:lumOff val="10000"/>
                  </a:schemeClr>
                </a:solidFill>
                <a:latin typeface="Times New Roman"/>
                <a:cs typeface="Times New Roman"/>
              </a:rPr>
              <a:t> by </a:t>
            </a:r>
            <a:r>
              <a:rPr lang="en-US" sz="2800" b="1">
                <a:solidFill>
                  <a:srgbClr val="00B050"/>
                </a:solidFill>
                <a:latin typeface="Times New Roman"/>
                <a:cs typeface="Times New Roman"/>
              </a:rPr>
              <a:t>Country</a:t>
            </a:r>
          </a:p>
        </p:txBody>
      </p:sp>
      <p:sp>
        <p:nvSpPr>
          <p:cNvPr id="4" name="Content Placeholder 3">
            <a:extLst>
              <a:ext uri="{FF2B5EF4-FFF2-40B4-BE49-F238E27FC236}">
                <a16:creationId xmlns:a16="http://schemas.microsoft.com/office/drawing/2014/main" id="{6B3A1D96-0CA2-4992-8DEB-D9D1FBA4D022}"/>
              </a:ext>
            </a:extLst>
          </p:cNvPr>
          <p:cNvSpPr>
            <a:spLocks noGrp="1"/>
          </p:cNvSpPr>
          <p:nvPr>
            <p:ph sz="half" idx="2"/>
          </p:nvPr>
        </p:nvSpPr>
        <p:spPr>
          <a:xfrm>
            <a:off x="7004456" y="1432118"/>
            <a:ext cx="4853119" cy="3778470"/>
          </a:xfrm>
          <a:ln w="12700">
            <a:noFill/>
          </a:ln>
        </p:spPr>
        <p:txBody>
          <a:bodyPr vert="horz" wrap="square" lIns="91440" tIns="45720" rIns="91440" bIns="45720" rtlCol="0" anchor="t">
            <a:spAutoFit/>
          </a:bodyPr>
          <a:lstStyle/>
          <a:p>
            <a:pPr>
              <a:lnSpc>
                <a:spcPct val="115000"/>
              </a:lnSpc>
            </a:pPr>
            <a:r>
              <a:rPr lang="en-US" sz="1500" b="1">
                <a:solidFill>
                  <a:schemeClr val="tx2">
                    <a:lumMod val="90000"/>
                    <a:lumOff val="10000"/>
                  </a:schemeClr>
                </a:solidFill>
                <a:latin typeface="Times New Roman"/>
                <a:cs typeface="Times New Roman"/>
              </a:rPr>
              <a:t>Top Performing Countries:</a:t>
            </a:r>
            <a:r>
              <a:rPr lang="en-US" sz="1500">
                <a:solidFill>
                  <a:schemeClr val="tx2">
                    <a:lumMod val="90000"/>
                    <a:lumOff val="10000"/>
                  </a:schemeClr>
                </a:solidFill>
                <a:latin typeface="Times New Roman"/>
                <a:cs typeface="Times New Roman"/>
              </a:rPr>
              <a:t> </a:t>
            </a:r>
            <a:r>
              <a:rPr lang="en-US" sz="1500" b="1">
                <a:solidFill>
                  <a:srgbClr val="00B050"/>
                </a:solidFill>
                <a:latin typeface="Times New Roman"/>
                <a:cs typeface="Times New Roman"/>
              </a:rPr>
              <a:t>Germany</a:t>
            </a:r>
            <a:r>
              <a:rPr lang="en-US" sz="1500">
                <a:solidFill>
                  <a:schemeClr val="tx2">
                    <a:lumMod val="90000"/>
                    <a:lumOff val="10000"/>
                  </a:schemeClr>
                </a:solidFill>
                <a:latin typeface="Times New Roman"/>
                <a:cs typeface="Times New Roman"/>
              </a:rPr>
              <a:t> leads the list with an average percent increase of nearly </a:t>
            </a:r>
            <a:r>
              <a:rPr lang="en-US" sz="1500" b="1">
                <a:solidFill>
                  <a:srgbClr val="00B050"/>
                </a:solidFill>
                <a:latin typeface="Times New Roman"/>
                <a:cs typeface="Times New Roman"/>
              </a:rPr>
              <a:t>140%</a:t>
            </a:r>
            <a:r>
              <a:rPr lang="en-US" sz="1500">
                <a:solidFill>
                  <a:schemeClr val="tx2">
                    <a:lumMod val="90000"/>
                    <a:lumOff val="10000"/>
                  </a:schemeClr>
                </a:solidFill>
                <a:latin typeface="Times New Roman"/>
                <a:cs typeface="Times New Roman"/>
              </a:rPr>
              <a:t>. This suggests that learners in Germany show the highest improvement in their proficiency scores after training compared to other countries. </a:t>
            </a:r>
            <a:r>
              <a:rPr lang="en-US" sz="1500" b="1">
                <a:solidFill>
                  <a:srgbClr val="00B050"/>
                </a:solidFill>
                <a:latin typeface="Times New Roman"/>
                <a:cs typeface="Times New Roman"/>
              </a:rPr>
              <a:t>Canada</a:t>
            </a:r>
            <a:r>
              <a:rPr lang="en-US" sz="1500">
                <a:solidFill>
                  <a:schemeClr val="tx2">
                    <a:lumMod val="90000"/>
                    <a:lumOff val="10000"/>
                  </a:schemeClr>
                </a:solidFill>
                <a:latin typeface="Times New Roman"/>
                <a:cs typeface="Times New Roman"/>
              </a:rPr>
              <a:t> follows closely with an average percent increase of just over </a:t>
            </a:r>
            <a:r>
              <a:rPr lang="en-US" sz="1500" b="1">
                <a:solidFill>
                  <a:srgbClr val="00B050"/>
                </a:solidFill>
                <a:latin typeface="Times New Roman"/>
                <a:cs typeface="Times New Roman"/>
              </a:rPr>
              <a:t>110%</a:t>
            </a:r>
            <a:r>
              <a:rPr lang="en-US" sz="1500">
                <a:solidFill>
                  <a:schemeClr val="tx2">
                    <a:lumMod val="90000"/>
                    <a:lumOff val="10000"/>
                  </a:schemeClr>
                </a:solidFill>
                <a:latin typeface="Times New Roman"/>
                <a:cs typeface="Times New Roman"/>
              </a:rPr>
              <a:t>. </a:t>
            </a:r>
          </a:p>
          <a:p>
            <a:pPr>
              <a:lnSpc>
                <a:spcPct val="114999"/>
              </a:lnSpc>
            </a:pPr>
            <a:r>
              <a:rPr lang="en-US" sz="1500" b="1">
                <a:solidFill>
                  <a:schemeClr val="tx2">
                    <a:lumMod val="90000"/>
                    <a:lumOff val="10000"/>
                  </a:schemeClr>
                </a:solidFill>
                <a:latin typeface="Times New Roman"/>
                <a:cs typeface="Times New Roman"/>
              </a:rPr>
              <a:t>High-Increase Countries:</a:t>
            </a:r>
            <a:r>
              <a:rPr lang="en-US" sz="1500">
                <a:solidFill>
                  <a:schemeClr val="tx2">
                    <a:lumMod val="90000"/>
                    <a:lumOff val="10000"/>
                  </a:schemeClr>
                </a:solidFill>
                <a:latin typeface="Times New Roman"/>
                <a:cs typeface="Times New Roman"/>
              </a:rPr>
              <a:t> </a:t>
            </a:r>
            <a:r>
              <a:rPr lang="en-US" sz="1500" b="1">
                <a:solidFill>
                  <a:srgbClr val="00B050"/>
                </a:solidFill>
                <a:latin typeface="Times New Roman"/>
                <a:cs typeface="Times New Roman"/>
              </a:rPr>
              <a:t>USA and Netherlands</a:t>
            </a:r>
            <a:r>
              <a:rPr lang="en-US" sz="1500">
                <a:solidFill>
                  <a:schemeClr val="tx2">
                    <a:lumMod val="90000"/>
                    <a:lumOff val="10000"/>
                  </a:schemeClr>
                </a:solidFill>
                <a:latin typeface="Times New Roman"/>
                <a:cs typeface="Times New Roman"/>
              </a:rPr>
              <a:t> also show significant improvement, both above</a:t>
            </a:r>
            <a:r>
              <a:rPr lang="en-US" sz="1500" b="1">
                <a:solidFill>
                  <a:srgbClr val="00B050"/>
                </a:solidFill>
                <a:latin typeface="Times New Roman"/>
                <a:cs typeface="Times New Roman"/>
              </a:rPr>
              <a:t> 100%</a:t>
            </a:r>
            <a:r>
              <a:rPr lang="en-US" sz="1500">
                <a:solidFill>
                  <a:schemeClr val="tx2">
                    <a:lumMod val="90000"/>
                    <a:lumOff val="10000"/>
                  </a:schemeClr>
                </a:solidFill>
                <a:latin typeface="Times New Roman"/>
                <a:cs typeface="Times New Roman"/>
              </a:rPr>
              <a:t>. These countries represent the next tier of strong performers in terms of proficiency score improvements. </a:t>
            </a:r>
          </a:p>
          <a:p>
            <a:pPr>
              <a:lnSpc>
                <a:spcPct val="114999"/>
              </a:lnSpc>
            </a:pPr>
            <a:r>
              <a:rPr lang="en-US" sz="1500" b="1">
                <a:solidFill>
                  <a:schemeClr val="tx2">
                    <a:lumMod val="90000"/>
                    <a:lumOff val="10000"/>
                  </a:schemeClr>
                </a:solidFill>
                <a:latin typeface="Times New Roman"/>
                <a:cs typeface="Times New Roman"/>
              </a:rPr>
              <a:t>Moderate Performers:</a:t>
            </a:r>
            <a:r>
              <a:rPr lang="en-US" sz="1500">
                <a:solidFill>
                  <a:schemeClr val="tx2">
                    <a:lumMod val="90000"/>
                    <a:lumOff val="10000"/>
                  </a:schemeClr>
                </a:solidFill>
                <a:latin typeface="Times New Roman"/>
                <a:cs typeface="Times New Roman"/>
              </a:rPr>
              <a:t> Countries like </a:t>
            </a:r>
            <a:r>
              <a:rPr lang="en-US" sz="1500" b="1">
                <a:solidFill>
                  <a:srgbClr val="00B050"/>
                </a:solidFill>
                <a:latin typeface="Times New Roman"/>
                <a:cs typeface="Times New Roman"/>
              </a:rPr>
              <a:t>Brazil, Japan </a:t>
            </a:r>
            <a:r>
              <a:rPr lang="en-US" sz="1500">
                <a:solidFill>
                  <a:schemeClr val="accent1">
                    <a:lumMod val="49000"/>
                  </a:schemeClr>
                </a:solidFill>
                <a:latin typeface="Times New Roman"/>
                <a:cs typeface="Times New Roman"/>
              </a:rPr>
              <a:t>&amp;</a:t>
            </a:r>
            <a:r>
              <a:rPr lang="en-US" sz="1500" b="1">
                <a:solidFill>
                  <a:srgbClr val="00B050"/>
                </a:solidFill>
                <a:latin typeface="Times New Roman"/>
                <a:cs typeface="Times New Roman"/>
              </a:rPr>
              <a:t> the UK</a:t>
            </a:r>
            <a:r>
              <a:rPr lang="en-US" sz="1500">
                <a:solidFill>
                  <a:schemeClr val="tx2">
                    <a:lumMod val="90000"/>
                    <a:lumOff val="10000"/>
                  </a:schemeClr>
                </a:solidFill>
                <a:latin typeface="Times New Roman"/>
                <a:cs typeface="Times New Roman"/>
              </a:rPr>
              <a:t> are in the mid-range, with average percent increases around </a:t>
            </a:r>
            <a:r>
              <a:rPr lang="en-US" sz="1500" b="1">
                <a:solidFill>
                  <a:srgbClr val="00B050"/>
                </a:solidFill>
                <a:latin typeface="Times New Roman"/>
                <a:cs typeface="Times New Roman"/>
              </a:rPr>
              <a:t>80-90%</a:t>
            </a:r>
            <a:r>
              <a:rPr lang="en-US" sz="1500">
                <a:solidFill>
                  <a:schemeClr val="tx2">
                    <a:lumMod val="90000"/>
                    <a:lumOff val="10000"/>
                  </a:schemeClr>
                </a:solidFill>
                <a:latin typeface="Times New Roman"/>
                <a:cs typeface="Times New Roman"/>
              </a:rPr>
              <a:t>. </a:t>
            </a:r>
          </a:p>
        </p:txBody>
      </p:sp>
      <p:grpSp>
        <p:nvGrpSpPr>
          <p:cNvPr id="8" name="Group 7">
            <a:extLst>
              <a:ext uri="{FF2B5EF4-FFF2-40B4-BE49-F238E27FC236}">
                <a16:creationId xmlns:a16="http://schemas.microsoft.com/office/drawing/2014/main" id="{911089C7-609B-2EC9-DBEF-F323261C165A}"/>
              </a:ext>
            </a:extLst>
          </p:cNvPr>
          <p:cNvGrpSpPr/>
          <p:nvPr/>
        </p:nvGrpSpPr>
        <p:grpSpPr>
          <a:xfrm>
            <a:off x="10987808" y="143944"/>
            <a:ext cx="1180521" cy="1071596"/>
            <a:chOff x="10567556" y="632515"/>
            <a:chExt cx="816838" cy="723348"/>
          </a:xfrm>
        </p:grpSpPr>
        <p:sp>
          <p:nvSpPr>
            <p:cNvPr id="5" name="Oval 4">
              <a:extLst>
                <a:ext uri="{FF2B5EF4-FFF2-40B4-BE49-F238E27FC236}">
                  <a16:creationId xmlns:a16="http://schemas.microsoft.com/office/drawing/2014/main" id="{2EC85E98-75E8-3509-87B5-5A23C9ECDBCF}"/>
                </a:ext>
              </a:extLst>
            </p:cNvPr>
            <p:cNvSpPr/>
            <p:nvPr/>
          </p:nvSpPr>
          <p:spPr>
            <a:xfrm>
              <a:off x="10979148" y="950617"/>
              <a:ext cx="405246" cy="405246"/>
            </a:xfrm>
            <a:prstGeom prst="ellipse">
              <a:avLst/>
            </a:prstGeom>
            <a:solidFill>
              <a:srgbClr val="92D050"/>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36221AB8-C912-0387-BCB1-9DD7818615E3}"/>
                </a:ext>
              </a:extLst>
            </p:cNvPr>
            <p:cNvSpPr/>
            <p:nvPr/>
          </p:nvSpPr>
          <p:spPr>
            <a:xfrm>
              <a:off x="10567556" y="632515"/>
              <a:ext cx="249382" cy="243341"/>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E198F3BA-5438-6DAF-C836-6CE5D0B006BE}"/>
                </a:ext>
              </a:extLst>
            </p:cNvPr>
            <p:cNvSpPr/>
            <p:nvPr/>
          </p:nvSpPr>
          <p:spPr>
            <a:xfrm>
              <a:off x="11039763" y="696910"/>
              <a:ext cx="96982" cy="90941"/>
            </a:xfrm>
            <a:prstGeom prst="ellipse">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a:extLst>
              <a:ext uri="{FF2B5EF4-FFF2-40B4-BE49-F238E27FC236}">
                <a16:creationId xmlns:a16="http://schemas.microsoft.com/office/drawing/2014/main" id="{87B30EA2-912C-53A5-85E7-41F0BBFD56AF}"/>
              </a:ext>
            </a:extLst>
          </p:cNvPr>
          <p:cNvGrpSpPr/>
          <p:nvPr/>
        </p:nvGrpSpPr>
        <p:grpSpPr>
          <a:xfrm>
            <a:off x="-293806" y="-102712"/>
            <a:ext cx="1625600" cy="1147404"/>
            <a:chOff x="-131619" y="-129095"/>
            <a:chExt cx="1087837" cy="846068"/>
          </a:xfrm>
        </p:grpSpPr>
        <p:sp>
          <p:nvSpPr>
            <p:cNvPr id="10" name="Oval 9">
              <a:extLst>
                <a:ext uri="{FF2B5EF4-FFF2-40B4-BE49-F238E27FC236}">
                  <a16:creationId xmlns:a16="http://schemas.microsoft.com/office/drawing/2014/main" id="{728BA82C-2D92-6F3D-21F2-93D534A323D2}"/>
                </a:ext>
              </a:extLst>
            </p:cNvPr>
            <p:cNvSpPr/>
            <p:nvPr/>
          </p:nvSpPr>
          <p:spPr>
            <a:xfrm>
              <a:off x="-131619" y="-129095"/>
              <a:ext cx="577850" cy="642670"/>
            </a:xfrm>
            <a:prstGeom prst="ellipse">
              <a:avLst/>
            </a:pr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path path="circle">
                <a:fillToRect r="100000" b="100000"/>
              </a:path>
              <a:tileRect l="-100000" t="-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0AFBB4D8-55FD-D6B6-8A52-18D375870BE2}"/>
                </a:ext>
              </a:extLst>
            </p:cNvPr>
            <p:cNvSpPr/>
            <p:nvPr/>
          </p:nvSpPr>
          <p:spPr>
            <a:xfrm>
              <a:off x="592536" y="168939"/>
              <a:ext cx="363682" cy="352572"/>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944A4DE0-C731-A720-4281-25E229C80910}"/>
                </a:ext>
              </a:extLst>
            </p:cNvPr>
            <p:cNvSpPr/>
            <p:nvPr/>
          </p:nvSpPr>
          <p:spPr>
            <a:xfrm>
              <a:off x="341458" y="598639"/>
              <a:ext cx="104773" cy="118334"/>
            </a:xfrm>
            <a:prstGeom prst="ellipse">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2" name="Content Placeholder 11" descr="A graph of a bar graph&#10;&#10;Description automatically generated">
            <a:extLst>
              <a:ext uri="{FF2B5EF4-FFF2-40B4-BE49-F238E27FC236}">
                <a16:creationId xmlns:a16="http://schemas.microsoft.com/office/drawing/2014/main" id="{AB65215F-A64E-E2DD-C85B-8B061F1E8118}"/>
              </a:ext>
            </a:extLst>
          </p:cNvPr>
          <p:cNvPicPr>
            <a:picLocks noGrp="1" noChangeAspect="1"/>
          </p:cNvPicPr>
          <p:nvPr>
            <p:ph sz="half" idx="1"/>
          </p:nvPr>
        </p:nvPicPr>
        <p:blipFill>
          <a:blip r:embed="rId2"/>
          <a:stretch>
            <a:fillRect/>
          </a:stretch>
        </p:blipFill>
        <p:spPr>
          <a:xfrm>
            <a:off x="339158" y="1334114"/>
            <a:ext cx="6454283" cy="3965526"/>
          </a:xfrm>
        </p:spPr>
      </p:pic>
    </p:spTree>
    <p:extLst>
      <p:ext uri="{BB962C8B-B14F-4D97-AF65-F5344CB8AC3E}">
        <p14:creationId xmlns:p14="http://schemas.microsoft.com/office/powerpoint/2010/main" val="319217547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7848FE-44EF-2EA0-9E95-52D851DE134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283A6D-4F7F-E940-6D8C-EC6591B56F21}"/>
              </a:ext>
            </a:extLst>
          </p:cNvPr>
          <p:cNvSpPr>
            <a:spLocks noGrp="1"/>
          </p:cNvSpPr>
          <p:nvPr>
            <p:ph type="title"/>
          </p:nvPr>
        </p:nvSpPr>
        <p:spPr>
          <a:xfrm>
            <a:off x="1595889" y="326327"/>
            <a:ext cx="9118420" cy="906574"/>
          </a:xfrm>
        </p:spPr>
        <p:txBody>
          <a:bodyPr>
            <a:noAutofit/>
          </a:bodyPr>
          <a:lstStyle/>
          <a:p>
            <a:pPr algn="ctr"/>
            <a:r>
              <a:rPr lang="en-US" sz="2800">
                <a:solidFill>
                  <a:schemeClr val="tx2">
                    <a:lumMod val="90000"/>
                    <a:lumOff val="10000"/>
                  </a:schemeClr>
                </a:solidFill>
                <a:latin typeface="Times New Roman"/>
                <a:cs typeface="Times New Roman"/>
              </a:rPr>
              <a:t>Courses taken in Specific </a:t>
            </a:r>
            <a:r>
              <a:rPr lang="en-US" sz="2800" b="1">
                <a:solidFill>
                  <a:srgbClr val="00B050"/>
                </a:solidFill>
                <a:latin typeface="Times New Roman"/>
                <a:cs typeface="Times New Roman"/>
              </a:rPr>
              <a:t>Combinations</a:t>
            </a:r>
            <a:r>
              <a:rPr lang="en-US" sz="2800">
                <a:solidFill>
                  <a:schemeClr val="tx2">
                    <a:lumMod val="90000"/>
                    <a:lumOff val="10000"/>
                  </a:schemeClr>
                </a:solidFill>
                <a:latin typeface="Times New Roman"/>
                <a:cs typeface="Times New Roman"/>
              </a:rPr>
              <a:t> Lead to </a:t>
            </a:r>
            <a:r>
              <a:rPr lang="en-US" sz="2800" b="1">
                <a:solidFill>
                  <a:srgbClr val="00B050"/>
                </a:solidFill>
                <a:latin typeface="Times New Roman"/>
                <a:cs typeface="Times New Roman"/>
              </a:rPr>
              <a:t>Different Results</a:t>
            </a:r>
            <a:r>
              <a:rPr lang="en-US" sz="2800">
                <a:solidFill>
                  <a:schemeClr val="tx2">
                    <a:lumMod val="90000"/>
                    <a:lumOff val="10000"/>
                  </a:schemeClr>
                </a:solidFill>
                <a:latin typeface="Times New Roman"/>
                <a:cs typeface="Times New Roman"/>
              </a:rPr>
              <a:t> in Employees </a:t>
            </a:r>
            <a:r>
              <a:rPr lang="en-US" sz="2800" b="1">
                <a:solidFill>
                  <a:srgbClr val="00B050"/>
                </a:solidFill>
                <a:latin typeface="Times New Roman"/>
                <a:cs typeface="Times New Roman"/>
              </a:rPr>
              <a:t>Overall</a:t>
            </a:r>
            <a:r>
              <a:rPr lang="en-US" sz="2800">
                <a:solidFill>
                  <a:srgbClr val="00B050"/>
                </a:solidFill>
                <a:latin typeface="Times New Roman"/>
                <a:cs typeface="Times New Roman"/>
              </a:rPr>
              <a:t> </a:t>
            </a:r>
            <a:r>
              <a:rPr lang="en-US" sz="2800" b="1">
                <a:solidFill>
                  <a:srgbClr val="00B050"/>
                </a:solidFill>
                <a:latin typeface="Times New Roman"/>
                <a:cs typeface="Times New Roman"/>
              </a:rPr>
              <a:t>Proficiency</a:t>
            </a:r>
            <a:r>
              <a:rPr lang="en-US" sz="2800" b="1">
                <a:solidFill>
                  <a:schemeClr val="tx2">
                    <a:lumMod val="90000"/>
                    <a:lumOff val="10000"/>
                  </a:schemeClr>
                </a:solidFill>
                <a:latin typeface="Times New Roman"/>
                <a:cs typeface="Times New Roman"/>
              </a:rPr>
              <a:t>   </a:t>
            </a:r>
          </a:p>
        </p:txBody>
      </p:sp>
      <p:grpSp>
        <p:nvGrpSpPr>
          <p:cNvPr id="8" name="Group 7">
            <a:extLst>
              <a:ext uri="{FF2B5EF4-FFF2-40B4-BE49-F238E27FC236}">
                <a16:creationId xmlns:a16="http://schemas.microsoft.com/office/drawing/2014/main" id="{911089C7-609B-2EC9-DBEF-F323261C165A}"/>
              </a:ext>
            </a:extLst>
          </p:cNvPr>
          <p:cNvGrpSpPr/>
          <p:nvPr/>
        </p:nvGrpSpPr>
        <p:grpSpPr>
          <a:xfrm>
            <a:off x="10987808" y="143944"/>
            <a:ext cx="1180521" cy="1071596"/>
            <a:chOff x="10567556" y="632515"/>
            <a:chExt cx="816838" cy="723348"/>
          </a:xfrm>
        </p:grpSpPr>
        <p:sp>
          <p:nvSpPr>
            <p:cNvPr id="5" name="Oval 4">
              <a:extLst>
                <a:ext uri="{FF2B5EF4-FFF2-40B4-BE49-F238E27FC236}">
                  <a16:creationId xmlns:a16="http://schemas.microsoft.com/office/drawing/2014/main" id="{2EC85E98-75E8-3509-87B5-5A23C9ECDBCF}"/>
                </a:ext>
              </a:extLst>
            </p:cNvPr>
            <p:cNvSpPr/>
            <p:nvPr/>
          </p:nvSpPr>
          <p:spPr>
            <a:xfrm>
              <a:off x="10979148" y="950617"/>
              <a:ext cx="405246" cy="405246"/>
            </a:xfrm>
            <a:prstGeom prst="ellipse">
              <a:avLst/>
            </a:prstGeom>
            <a:solidFill>
              <a:srgbClr val="92D050"/>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36221AB8-C912-0387-BCB1-9DD7818615E3}"/>
                </a:ext>
              </a:extLst>
            </p:cNvPr>
            <p:cNvSpPr/>
            <p:nvPr/>
          </p:nvSpPr>
          <p:spPr>
            <a:xfrm>
              <a:off x="10567556" y="632515"/>
              <a:ext cx="249382" cy="243341"/>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E198F3BA-5438-6DAF-C836-6CE5D0B006BE}"/>
                </a:ext>
              </a:extLst>
            </p:cNvPr>
            <p:cNvSpPr/>
            <p:nvPr/>
          </p:nvSpPr>
          <p:spPr>
            <a:xfrm>
              <a:off x="11039763" y="696910"/>
              <a:ext cx="96982" cy="90941"/>
            </a:xfrm>
            <a:prstGeom prst="ellipse">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a:extLst>
              <a:ext uri="{FF2B5EF4-FFF2-40B4-BE49-F238E27FC236}">
                <a16:creationId xmlns:a16="http://schemas.microsoft.com/office/drawing/2014/main" id="{87B30EA2-912C-53A5-85E7-41F0BBFD56AF}"/>
              </a:ext>
            </a:extLst>
          </p:cNvPr>
          <p:cNvGrpSpPr/>
          <p:nvPr/>
        </p:nvGrpSpPr>
        <p:grpSpPr>
          <a:xfrm>
            <a:off x="-293806" y="-102712"/>
            <a:ext cx="1625600" cy="1147404"/>
            <a:chOff x="-131619" y="-129095"/>
            <a:chExt cx="1087837" cy="846068"/>
          </a:xfrm>
        </p:grpSpPr>
        <p:sp>
          <p:nvSpPr>
            <p:cNvPr id="10" name="Oval 9">
              <a:extLst>
                <a:ext uri="{FF2B5EF4-FFF2-40B4-BE49-F238E27FC236}">
                  <a16:creationId xmlns:a16="http://schemas.microsoft.com/office/drawing/2014/main" id="{728BA82C-2D92-6F3D-21F2-93D534A323D2}"/>
                </a:ext>
              </a:extLst>
            </p:cNvPr>
            <p:cNvSpPr/>
            <p:nvPr/>
          </p:nvSpPr>
          <p:spPr>
            <a:xfrm>
              <a:off x="-131619" y="-129095"/>
              <a:ext cx="577850" cy="642670"/>
            </a:xfrm>
            <a:prstGeom prst="ellipse">
              <a:avLst/>
            </a:pr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path path="circle">
                <a:fillToRect r="100000" b="100000"/>
              </a:path>
              <a:tileRect l="-100000" t="-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0AFBB4D8-55FD-D6B6-8A52-18D375870BE2}"/>
                </a:ext>
              </a:extLst>
            </p:cNvPr>
            <p:cNvSpPr/>
            <p:nvPr/>
          </p:nvSpPr>
          <p:spPr>
            <a:xfrm>
              <a:off x="592536" y="168939"/>
              <a:ext cx="363682" cy="352572"/>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944A4DE0-C731-A720-4281-25E229C80910}"/>
                </a:ext>
              </a:extLst>
            </p:cNvPr>
            <p:cNvSpPr/>
            <p:nvPr/>
          </p:nvSpPr>
          <p:spPr>
            <a:xfrm>
              <a:off x="341458" y="598639"/>
              <a:ext cx="104773" cy="118334"/>
            </a:xfrm>
            <a:prstGeom prst="ellipse">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5" name="Content Placeholder 4" descr="A group of colorful squares&#10;&#10;Description automatically generated">
            <a:extLst>
              <a:ext uri="{FF2B5EF4-FFF2-40B4-BE49-F238E27FC236}">
                <a16:creationId xmlns:a16="http://schemas.microsoft.com/office/drawing/2014/main" id="{7FAE6A56-8F7A-F65D-8017-A44CEF78A447}"/>
              </a:ext>
            </a:extLst>
          </p:cNvPr>
          <p:cNvPicPr>
            <a:picLocks noChangeAspect="1"/>
          </p:cNvPicPr>
          <p:nvPr/>
        </p:nvPicPr>
        <p:blipFill>
          <a:blip r:embed="rId2"/>
          <a:stretch>
            <a:fillRect/>
          </a:stretch>
        </p:blipFill>
        <p:spPr>
          <a:xfrm>
            <a:off x="335489" y="1359681"/>
            <a:ext cx="8848883" cy="4395570"/>
          </a:xfrm>
          <a:prstGeom prst="rect">
            <a:avLst/>
          </a:prstGeom>
        </p:spPr>
      </p:pic>
      <p:sp>
        <p:nvSpPr>
          <p:cNvPr id="16" name="TextBox 15">
            <a:extLst>
              <a:ext uri="{FF2B5EF4-FFF2-40B4-BE49-F238E27FC236}">
                <a16:creationId xmlns:a16="http://schemas.microsoft.com/office/drawing/2014/main" id="{4F58C8D6-AA9E-FA50-65A8-66555A1B0280}"/>
              </a:ext>
            </a:extLst>
          </p:cNvPr>
          <p:cNvSpPr txBox="1"/>
          <p:nvPr/>
        </p:nvSpPr>
        <p:spPr>
          <a:xfrm>
            <a:off x="9105901" y="1536327"/>
            <a:ext cx="2984125" cy="427809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600">
                <a:solidFill>
                  <a:srgbClr val="163E64"/>
                </a:solidFill>
                <a:latin typeface="Times New Roman"/>
                <a:cs typeface="Arial"/>
              </a:rPr>
              <a:t>In </a:t>
            </a:r>
            <a:r>
              <a:rPr lang="en-US" sz="1600" b="1">
                <a:solidFill>
                  <a:srgbClr val="00B050"/>
                </a:solidFill>
                <a:latin typeface="Times New Roman"/>
                <a:cs typeface="Arial"/>
              </a:rPr>
              <a:t>2023</a:t>
            </a:r>
            <a:r>
              <a:rPr lang="en-US" sz="1600">
                <a:solidFill>
                  <a:srgbClr val="163E64"/>
                </a:solidFill>
                <a:latin typeface="Times New Roman"/>
                <a:cs typeface="Arial"/>
              </a:rPr>
              <a:t>, the </a:t>
            </a:r>
            <a:r>
              <a:rPr lang="en-US" sz="1600" b="1">
                <a:solidFill>
                  <a:srgbClr val="00B050"/>
                </a:solidFill>
                <a:latin typeface="Times New Roman"/>
                <a:cs typeface="Arial"/>
              </a:rPr>
              <a:t>most prolific combination</a:t>
            </a:r>
            <a:r>
              <a:rPr lang="en-US" sz="1600">
                <a:solidFill>
                  <a:srgbClr val="00B050"/>
                </a:solidFill>
                <a:latin typeface="Times New Roman"/>
                <a:cs typeface="Arial"/>
              </a:rPr>
              <a:t> </a:t>
            </a:r>
            <a:r>
              <a:rPr lang="en-US" sz="1600">
                <a:solidFill>
                  <a:srgbClr val="163E64"/>
                </a:solidFill>
                <a:latin typeface="Times New Roman"/>
                <a:cs typeface="Arial"/>
              </a:rPr>
              <a:t>of courses which was taken by employees who showed an </a:t>
            </a:r>
            <a:r>
              <a:rPr lang="en-US" sz="1600" b="1">
                <a:solidFill>
                  <a:srgbClr val="00B050"/>
                </a:solidFill>
                <a:latin typeface="Times New Roman"/>
                <a:cs typeface="Arial"/>
              </a:rPr>
              <a:t>increase in their knowledge</a:t>
            </a:r>
            <a:r>
              <a:rPr lang="en-US" sz="1600">
                <a:solidFill>
                  <a:srgbClr val="163E64"/>
                </a:solidFill>
                <a:latin typeface="Times New Roman"/>
                <a:cs typeface="Arial"/>
              </a:rPr>
              <a:t> by </a:t>
            </a:r>
            <a:r>
              <a:rPr lang="en-US" sz="1600" b="1">
                <a:solidFill>
                  <a:srgbClr val="00B050"/>
                </a:solidFill>
                <a:latin typeface="Times New Roman"/>
                <a:cs typeface="Arial"/>
              </a:rPr>
              <a:t>over 300%</a:t>
            </a:r>
            <a:r>
              <a:rPr lang="en-US" sz="1600">
                <a:solidFill>
                  <a:srgbClr val="163E64"/>
                </a:solidFill>
                <a:latin typeface="Times New Roman"/>
                <a:cs typeface="Arial"/>
              </a:rPr>
              <a:t> was:</a:t>
            </a:r>
            <a:endParaRPr lang="en-US" sz="1600">
              <a:solidFill>
                <a:srgbClr val="000000"/>
              </a:solidFill>
              <a:latin typeface="Times New Roman"/>
              <a:cs typeface="Arial"/>
            </a:endParaRPr>
          </a:p>
          <a:p>
            <a:pPr marL="742950" lvl="1" indent="-285750">
              <a:buFont typeface="Courier New"/>
              <a:buChar char="o"/>
            </a:pPr>
            <a:r>
              <a:rPr lang="en-US" sz="1600">
                <a:solidFill>
                  <a:srgbClr val="163E64"/>
                </a:solidFill>
                <a:latin typeface="Times New Roman"/>
                <a:cs typeface="Arial"/>
              </a:rPr>
              <a:t>Advance Transportation Management Systems (TMS).</a:t>
            </a:r>
            <a:endParaRPr lang="en-US" sz="1600">
              <a:solidFill>
                <a:srgbClr val="000000"/>
              </a:solidFill>
              <a:latin typeface="Times New Roman"/>
              <a:cs typeface="Arial"/>
            </a:endParaRPr>
          </a:p>
          <a:p>
            <a:pPr marL="742950" lvl="1" indent="-285750">
              <a:buFont typeface="Courier New"/>
              <a:buChar char="o"/>
            </a:pPr>
            <a:r>
              <a:rPr lang="en-US" sz="1600">
                <a:solidFill>
                  <a:srgbClr val="163E64"/>
                </a:solidFill>
                <a:latin typeface="Times New Roman"/>
                <a:cs typeface="Arial"/>
              </a:rPr>
              <a:t>Advance Warehouse Management Systems (WMS).</a:t>
            </a:r>
            <a:endParaRPr lang="en-US" sz="1600">
              <a:solidFill>
                <a:srgbClr val="000000"/>
              </a:solidFill>
              <a:latin typeface="Times New Roman"/>
              <a:cs typeface="Arial"/>
            </a:endParaRPr>
          </a:p>
          <a:p>
            <a:pPr marL="742950" lvl="1" indent="-285750">
              <a:buFont typeface="Courier New"/>
              <a:buChar char="o"/>
            </a:pPr>
            <a:r>
              <a:rPr lang="en-US" sz="1600">
                <a:solidFill>
                  <a:srgbClr val="163E64"/>
                </a:solidFill>
                <a:latin typeface="Times New Roman"/>
                <a:cs typeface="Arial"/>
              </a:rPr>
              <a:t>Automation in Logistics, Cybersecurity in Supply Chain Management.</a:t>
            </a:r>
            <a:endParaRPr lang="en-US" sz="1600">
              <a:solidFill>
                <a:srgbClr val="000000"/>
              </a:solidFill>
              <a:latin typeface="Times New Roman"/>
              <a:cs typeface="Arial"/>
            </a:endParaRPr>
          </a:p>
          <a:p>
            <a:pPr marL="742950" lvl="1" indent="-285750">
              <a:buFont typeface="Courier New"/>
              <a:buChar char="o"/>
            </a:pPr>
            <a:r>
              <a:rPr lang="en-US" sz="1600">
                <a:solidFill>
                  <a:srgbClr val="163E64"/>
                </a:solidFill>
                <a:latin typeface="Times New Roman"/>
                <a:cs typeface="Arial"/>
              </a:rPr>
              <a:t>Supply Chain Optimization Strategies.</a:t>
            </a:r>
            <a:endParaRPr lang="en-US" sz="1600">
              <a:solidFill>
                <a:srgbClr val="000000"/>
              </a:solidFill>
              <a:latin typeface="Times New Roman"/>
              <a:cs typeface="Arial"/>
            </a:endParaRPr>
          </a:p>
        </p:txBody>
      </p:sp>
    </p:spTree>
    <p:extLst>
      <p:ext uri="{BB962C8B-B14F-4D97-AF65-F5344CB8AC3E}">
        <p14:creationId xmlns:p14="http://schemas.microsoft.com/office/powerpoint/2010/main" val="40277733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7848FE-44EF-2EA0-9E95-52D851DE134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283A6D-4F7F-E940-6D8C-EC6591B56F21}"/>
              </a:ext>
            </a:extLst>
          </p:cNvPr>
          <p:cNvSpPr>
            <a:spLocks noGrp="1"/>
          </p:cNvSpPr>
          <p:nvPr>
            <p:ph type="title"/>
          </p:nvPr>
        </p:nvSpPr>
        <p:spPr>
          <a:xfrm>
            <a:off x="721831" y="326327"/>
            <a:ext cx="11057036" cy="906574"/>
          </a:xfrm>
        </p:spPr>
        <p:txBody>
          <a:bodyPr>
            <a:noAutofit/>
          </a:bodyPr>
          <a:lstStyle/>
          <a:p>
            <a:pPr algn="ctr"/>
            <a:r>
              <a:rPr lang="en-US" sz="2800">
                <a:solidFill>
                  <a:schemeClr val="tx2">
                    <a:lumMod val="90000"/>
                    <a:lumOff val="10000"/>
                  </a:schemeClr>
                </a:solidFill>
                <a:latin typeface="Times New Roman"/>
                <a:cs typeface="Times New Roman"/>
              </a:rPr>
              <a:t>A Sequence of </a:t>
            </a:r>
            <a:r>
              <a:rPr lang="en-US" sz="2800" b="1">
                <a:solidFill>
                  <a:srgbClr val="00B050"/>
                </a:solidFill>
                <a:latin typeface="Times New Roman"/>
                <a:cs typeface="Times New Roman"/>
              </a:rPr>
              <a:t>3 Distinct Courses</a:t>
            </a:r>
            <a:r>
              <a:rPr lang="en-US" sz="2800">
                <a:solidFill>
                  <a:schemeClr val="tx2">
                    <a:lumMod val="90000"/>
                    <a:lumOff val="10000"/>
                  </a:schemeClr>
                </a:solidFill>
                <a:latin typeface="Times New Roman"/>
                <a:cs typeface="Times New Roman"/>
              </a:rPr>
              <a:t> Results in Employees Overall </a:t>
            </a:r>
            <a:r>
              <a:rPr lang="en-US" sz="2800" b="1">
                <a:solidFill>
                  <a:srgbClr val="00B050"/>
                </a:solidFill>
                <a:latin typeface="Times New Roman"/>
                <a:cs typeface="Times New Roman"/>
              </a:rPr>
              <a:t>Proficiency Scores </a:t>
            </a:r>
            <a:r>
              <a:rPr lang="en-US" sz="2800">
                <a:solidFill>
                  <a:schemeClr val="tx2">
                    <a:lumMod val="90000"/>
                    <a:lumOff val="10000"/>
                  </a:schemeClr>
                </a:solidFill>
                <a:latin typeface="Times New Roman"/>
                <a:cs typeface="Times New Roman"/>
              </a:rPr>
              <a:t>of </a:t>
            </a:r>
            <a:r>
              <a:rPr lang="en-US" sz="2800" b="1">
                <a:solidFill>
                  <a:srgbClr val="00B050"/>
                </a:solidFill>
                <a:latin typeface="Times New Roman"/>
                <a:cs typeface="Times New Roman"/>
              </a:rPr>
              <a:t>300</a:t>
            </a:r>
            <a:r>
              <a:rPr lang="en-US" sz="2800">
                <a:solidFill>
                  <a:schemeClr val="tx2">
                    <a:lumMod val="90000"/>
                    <a:lumOff val="10000"/>
                  </a:schemeClr>
                </a:solidFill>
                <a:latin typeface="Times New Roman"/>
                <a:cs typeface="Times New Roman"/>
              </a:rPr>
              <a:t> </a:t>
            </a:r>
            <a:r>
              <a:rPr lang="en-US" sz="2800" b="1">
                <a:solidFill>
                  <a:srgbClr val="00B050"/>
                </a:solidFill>
                <a:latin typeface="Times New Roman"/>
                <a:cs typeface="Times New Roman"/>
              </a:rPr>
              <a:t>and Above</a:t>
            </a:r>
            <a:endParaRPr lang="en-US" sz="2800" b="1">
              <a:solidFill>
                <a:srgbClr val="00B050"/>
              </a:solidFill>
            </a:endParaRPr>
          </a:p>
        </p:txBody>
      </p:sp>
      <p:grpSp>
        <p:nvGrpSpPr>
          <p:cNvPr id="8" name="Group 7">
            <a:extLst>
              <a:ext uri="{FF2B5EF4-FFF2-40B4-BE49-F238E27FC236}">
                <a16:creationId xmlns:a16="http://schemas.microsoft.com/office/drawing/2014/main" id="{911089C7-609B-2EC9-DBEF-F323261C165A}"/>
              </a:ext>
            </a:extLst>
          </p:cNvPr>
          <p:cNvGrpSpPr/>
          <p:nvPr/>
        </p:nvGrpSpPr>
        <p:grpSpPr>
          <a:xfrm>
            <a:off x="10987808" y="143944"/>
            <a:ext cx="1180521" cy="1071596"/>
            <a:chOff x="10567556" y="632515"/>
            <a:chExt cx="816838" cy="723348"/>
          </a:xfrm>
        </p:grpSpPr>
        <p:sp>
          <p:nvSpPr>
            <p:cNvPr id="5" name="Oval 4">
              <a:extLst>
                <a:ext uri="{FF2B5EF4-FFF2-40B4-BE49-F238E27FC236}">
                  <a16:creationId xmlns:a16="http://schemas.microsoft.com/office/drawing/2014/main" id="{2EC85E98-75E8-3509-87B5-5A23C9ECDBCF}"/>
                </a:ext>
              </a:extLst>
            </p:cNvPr>
            <p:cNvSpPr/>
            <p:nvPr/>
          </p:nvSpPr>
          <p:spPr>
            <a:xfrm>
              <a:off x="10979148" y="950617"/>
              <a:ext cx="405246" cy="405246"/>
            </a:xfrm>
            <a:prstGeom prst="ellipse">
              <a:avLst/>
            </a:prstGeom>
            <a:solidFill>
              <a:srgbClr val="92D050"/>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36221AB8-C912-0387-BCB1-9DD7818615E3}"/>
                </a:ext>
              </a:extLst>
            </p:cNvPr>
            <p:cNvSpPr/>
            <p:nvPr/>
          </p:nvSpPr>
          <p:spPr>
            <a:xfrm>
              <a:off x="10567556" y="632515"/>
              <a:ext cx="249382" cy="243341"/>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E198F3BA-5438-6DAF-C836-6CE5D0B006BE}"/>
                </a:ext>
              </a:extLst>
            </p:cNvPr>
            <p:cNvSpPr/>
            <p:nvPr/>
          </p:nvSpPr>
          <p:spPr>
            <a:xfrm>
              <a:off x="11039763" y="696910"/>
              <a:ext cx="96982" cy="90941"/>
            </a:xfrm>
            <a:prstGeom prst="ellipse">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a:extLst>
              <a:ext uri="{FF2B5EF4-FFF2-40B4-BE49-F238E27FC236}">
                <a16:creationId xmlns:a16="http://schemas.microsoft.com/office/drawing/2014/main" id="{87B30EA2-912C-53A5-85E7-41F0BBFD56AF}"/>
              </a:ext>
            </a:extLst>
          </p:cNvPr>
          <p:cNvGrpSpPr/>
          <p:nvPr/>
        </p:nvGrpSpPr>
        <p:grpSpPr>
          <a:xfrm>
            <a:off x="-293806" y="-102712"/>
            <a:ext cx="1625600" cy="1147404"/>
            <a:chOff x="-131619" y="-129095"/>
            <a:chExt cx="1087837" cy="846068"/>
          </a:xfrm>
        </p:grpSpPr>
        <p:sp>
          <p:nvSpPr>
            <p:cNvPr id="10" name="Oval 9">
              <a:extLst>
                <a:ext uri="{FF2B5EF4-FFF2-40B4-BE49-F238E27FC236}">
                  <a16:creationId xmlns:a16="http://schemas.microsoft.com/office/drawing/2014/main" id="{728BA82C-2D92-6F3D-21F2-93D534A323D2}"/>
                </a:ext>
              </a:extLst>
            </p:cNvPr>
            <p:cNvSpPr/>
            <p:nvPr/>
          </p:nvSpPr>
          <p:spPr>
            <a:xfrm>
              <a:off x="-131619" y="-129095"/>
              <a:ext cx="577850" cy="642670"/>
            </a:xfrm>
            <a:prstGeom prst="ellipse">
              <a:avLst/>
            </a:pr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path path="circle">
                <a:fillToRect r="100000" b="100000"/>
              </a:path>
              <a:tileRect l="-100000" t="-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0AFBB4D8-55FD-D6B6-8A52-18D375870BE2}"/>
                </a:ext>
              </a:extLst>
            </p:cNvPr>
            <p:cNvSpPr/>
            <p:nvPr/>
          </p:nvSpPr>
          <p:spPr>
            <a:xfrm>
              <a:off x="592536" y="168939"/>
              <a:ext cx="363682" cy="352572"/>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944A4DE0-C731-A720-4281-25E229C80910}"/>
                </a:ext>
              </a:extLst>
            </p:cNvPr>
            <p:cNvSpPr/>
            <p:nvPr/>
          </p:nvSpPr>
          <p:spPr>
            <a:xfrm>
              <a:off x="341458" y="598639"/>
              <a:ext cx="104773" cy="118334"/>
            </a:xfrm>
            <a:prstGeom prst="ellipse">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Content Placeholder 12" descr="A screen shot of a chart&#10;&#10;Description automatically generated">
            <a:extLst>
              <a:ext uri="{FF2B5EF4-FFF2-40B4-BE49-F238E27FC236}">
                <a16:creationId xmlns:a16="http://schemas.microsoft.com/office/drawing/2014/main" id="{8A7F2C61-9C16-B99C-0D10-07F05E168086}"/>
              </a:ext>
            </a:extLst>
          </p:cNvPr>
          <p:cNvPicPr>
            <a:picLocks noGrp="1" noChangeAspect="1"/>
          </p:cNvPicPr>
          <p:nvPr>
            <p:ph sz="half" idx="1"/>
          </p:nvPr>
        </p:nvPicPr>
        <p:blipFill>
          <a:blip r:embed="rId2"/>
          <a:stretch>
            <a:fillRect/>
          </a:stretch>
        </p:blipFill>
        <p:spPr>
          <a:xfrm>
            <a:off x="233401" y="1232933"/>
            <a:ext cx="11721708" cy="5448199"/>
          </a:xfrm>
        </p:spPr>
      </p:pic>
      <p:sp>
        <p:nvSpPr>
          <p:cNvPr id="9" name="TextBox 8">
            <a:extLst>
              <a:ext uri="{FF2B5EF4-FFF2-40B4-BE49-F238E27FC236}">
                <a16:creationId xmlns:a16="http://schemas.microsoft.com/office/drawing/2014/main" id="{32FED0D8-99A0-BE49-58D4-A65DA4EA2BCF}"/>
              </a:ext>
            </a:extLst>
          </p:cNvPr>
          <p:cNvSpPr txBox="1"/>
          <p:nvPr/>
        </p:nvSpPr>
        <p:spPr>
          <a:xfrm>
            <a:off x="8983129" y="3018075"/>
            <a:ext cx="3083465"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500">
                <a:solidFill>
                  <a:srgbClr val="163E64"/>
                </a:solidFill>
                <a:latin typeface="Times New Roman"/>
              </a:rPr>
              <a:t>The </a:t>
            </a:r>
            <a:r>
              <a:rPr lang="en-US" sz="1500" b="1">
                <a:solidFill>
                  <a:srgbClr val="00B050"/>
                </a:solidFill>
                <a:latin typeface="Times New Roman"/>
              </a:rPr>
              <a:t>optimal sequence</a:t>
            </a:r>
            <a:r>
              <a:rPr lang="en-US" sz="1500">
                <a:solidFill>
                  <a:srgbClr val="00B050"/>
                </a:solidFill>
                <a:latin typeface="Times New Roman"/>
              </a:rPr>
              <a:t> </a:t>
            </a:r>
            <a:r>
              <a:rPr lang="en-US" sz="1500">
                <a:solidFill>
                  <a:srgbClr val="163E64"/>
                </a:solidFill>
                <a:latin typeface="Times New Roman"/>
              </a:rPr>
              <a:t>which led to employees showing the </a:t>
            </a:r>
            <a:r>
              <a:rPr lang="en-US" sz="1500" b="1">
                <a:solidFill>
                  <a:srgbClr val="00B050"/>
                </a:solidFill>
                <a:latin typeface="Times New Roman"/>
              </a:rPr>
              <a:t>highest percentage increase</a:t>
            </a:r>
            <a:r>
              <a:rPr lang="en-US" sz="1500">
                <a:solidFill>
                  <a:schemeClr val="accent3">
                    <a:lumMod val="60000"/>
                    <a:lumOff val="40000"/>
                  </a:schemeClr>
                </a:solidFill>
                <a:latin typeface="Times New Roman"/>
              </a:rPr>
              <a:t> </a:t>
            </a:r>
            <a:r>
              <a:rPr lang="en-US" sz="1500">
                <a:solidFill>
                  <a:srgbClr val="163E64"/>
                </a:solidFill>
                <a:latin typeface="Times New Roman"/>
              </a:rPr>
              <a:t>of </a:t>
            </a:r>
            <a:r>
              <a:rPr lang="en-US" sz="1500" b="1">
                <a:solidFill>
                  <a:srgbClr val="00B050"/>
                </a:solidFill>
                <a:latin typeface="Times New Roman"/>
              </a:rPr>
              <a:t>over</a:t>
            </a:r>
            <a:r>
              <a:rPr lang="en-US" sz="1500" b="1">
                <a:solidFill>
                  <a:schemeClr val="accent3">
                    <a:lumMod val="60000"/>
                    <a:lumOff val="40000"/>
                  </a:schemeClr>
                </a:solidFill>
                <a:latin typeface="Times New Roman"/>
              </a:rPr>
              <a:t> </a:t>
            </a:r>
            <a:r>
              <a:rPr lang="en-US" sz="1500" b="1">
                <a:solidFill>
                  <a:srgbClr val="00B050"/>
                </a:solidFill>
                <a:latin typeface="Times New Roman"/>
              </a:rPr>
              <a:t>300</a:t>
            </a:r>
            <a:r>
              <a:rPr lang="en-US" sz="1500">
                <a:solidFill>
                  <a:srgbClr val="163E64"/>
                </a:solidFill>
                <a:latin typeface="Times New Roman"/>
              </a:rPr>
              <a:t> in 2023 was:</a:t>
            </a:r>
          </a:p>
          <a:p>
            <a:r>
              <a:rPr lang="en-US" sz="1500">
                <a:solidFill>
                  <a:srgbClr val="163E64"/>
                </a:solidFill>
                <a:latin typeface="Times New Roman"/>
                <a:cs typeface="Times New Roman"/>
              </a:rPr>
              <a:t> 1. Advance Transportation Management System. (TMS)</a:t>
            </a:r>
          </a:p>
          <a:p>
            <a:r>
              <a:rPr lang="en-US" sz="1500">
                <a:solidFill>
                  <a:srgbClr val="163E64"/>
                </a:solidFill>
                <a:latin typeface="Times New Roman"/>
                <a:cs typeface="Times New Roman"/>
              </a:rPr>
              <a:t>    2. Advance Warehouse Management Systems. (WMS)</a:t>
            </a:r>
          </a:p>
          <a:p>
            <a:r>
              <a:rPr lang="en-US" sz="1500">
                <a:solidFill>
                  <a:srgbClr val="163E64"/>
                </a:solidFill>
                <a:latin typeface="Times New Roman"/>
                <a:cs typeface="Times New Roman"/>
              </a:rPr>
              <a:t>    3. Cybersecurity in Supply Chain Management.</a:t>
            </a:r>
          </a:p>
          <a:p>
            <a:r>
              <a:rPr lang="en-US" sz="1500">
                <a:solidFill>
                  <a:srgbClr val="163E64"/>
                </a:solidFill>
                <a:latin typeface="Times New Roman"/>
                <a:cs typeface="Times New Roman"/>
              </a:rPr>
              <a:t> 4. Supply Chair Optimization Strategies.</a:t>
            </a:r>
          </a:p>
        </p:txBody>
      </p:sp>
    </p:spTree>
    <p:extLst>
      <p:ext uri="{BB962C8B-B14F-4D97-AF65-F5344CB8AC3E}">
        <p14:creationId xmlns:p14="http://schemas.microsoft.com/office/powerpoint/2010/main" val="2953279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1CA197-AF98-F48B-E2F7-6C2225C8D658}"/>
            </a:ext>
          </a:extLst>
        </p:cNvPr>
        <p:cNvGrpSpPr/>
        <p:nvPr/>
      </p:nvGrpSpPr>
      <p:grpSpPr>
        <a:xfrm>
          <a:off x="0" y="0"/>
          <a:ext cx="0" cy="0"/>
          <a:chOff x="0" y="0"/>
          <a:chExt cx="0" cy="0"/>
        </a:xfrm>
      </p:grpSpPr>
      <p:grpSp>
        <p:nvGrpSpPr>
          <p:cNvPr id="8" name="Group 7">
            <a:extLst>
              <a:ext uri="{FF2B5EF4-FFF2-40B4-BE49-F238E27FC236}">
                <a16:creationId xmlns:a16="http://schemas.microsoft.com/office/drawing/2014/main" id="{DC860690-6BA1-FC85-4146-C7865F155D59}"/>
              </a:ext>
            </a:extLst>
          </p:cNvPr>
          <p:cNvGrpSpPr/>
          <p:nvPr/>
        </p:nvGrpSpPr>
        <p:grpSpPr>
          <a:xfrm>
            <a:off x="11223796" y="143944"/>
            <a:ext cx="944533" cy="892682"/>
            <a:chOff x="10567556" y="632515"/>
            <a:chExt cx="816838" cy="723348"/>
          </a:xfrm>
        </p:grpSpPr>
        <p:sp>
          <p:nvSpPr>
            <p:cNvPr id="5" name="Oval 4">
              <a:extLst>
                <a:ext uri="{FF2B5EF4-FFF2-40B4-BE49-F238E27FC236}">
                  <a16:creationId xmlns:a16="http://schemas.microsoft.com/office/drawing/2014/main" id="{E7174086-DBD6-9C28-0662-0486B79980D9}"/>
                </a:ext>
              </a:extLst>
            </p:cNvPr>
            <p:cNvSpPr/>
            <p:nvPr/>
          </p:nvSpPr>
          <p:spPr>
            <a:xfrm>
              <a:off x="10979148" y="950617"/>
              <a:ext cx="405246" cy="405246"/>
            </a:xfrm>
            <a:prstGeom prst="ellipse">
              <a:avLst/>
            </a:prstGeom>
            <a:solidFill>
              <a:srgbClr val="92D050"/>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9EE66E28-69D0-4FDC-4481-EF25FA833E09}"/>
                </a:ext>
              </a:extLst>
            </p:cNvPr>
            <p:cNvSpPr/>
            <p:nvPr/>
          </p:nvSpPr>
          <p:spPr>
            <a:xfrm>
              <a:off x="10567556" y="632515"/>
              <a:ext cx="249382" cy="243341"/>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F4E759FB-92EF-BD66-22D0-A6C5343A9BBC}"/>
                </a:ext>
              </a:extLst>
            </p:cNvPr>
            <p:cNvSpPr/>
            <p:nvPr/>
          </p:nvSpPr>
          <p:spPr>
            <a:xfrm>
              <a:off x="11039763" y="696910"/>
              <a:ext cx="96982" cy="90941"/>
            </a:xfrm>
            <a:prstGeom prst="ellipse">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Box 21">
            <a:extLst>
              <a:ext uri="{FF2B5EF4-FFF2-40B4-BE49-F238E27FC236}">
                <a16:creationId xmlns:a16="http://schemas.microsoft.com/office/drawing/2014/main" id="{ADADD627-7EB0-CB4E-528B-FEB9802D50A1}"/>
              </a:ext>
            </a:extLst>
          </p:cNvPr>
          <p:cNvSpPr txBox="1"/>
          <p:nvPr/>
        </p:nvSpPr>
        <p:spPr>
          <a:xfrm>
            <a:off x="7032838" y="1162501"/>
            <a:ext cx="4899563" cy="4247317"/>
          </a:xfrm>
          <a:prstGeom prst="rect">
            <a:avLst/>
          </a:prstGeom>
          <a:noFill/>
          <a:ln w="12700">
            <a:noFill/>
          </a:ln>
        </p:spPr>
        <p:txBody>
          <a:bodyPr wrap="square" lIns="91440" tIns="45720" rIns="91440" bIns="45720" rtlCol="0" anchor="t">
            <a:spAutoFit/>
          </a:bodyPr>
          <a:lstStyle/>
          <a:p>
            <a:r>
              <a:rPr lang="en-US" sz="1500" b="1">
                <a:solidFill>
                  <a:schemeClr val="tx2">
                    <a:lumMod val="90000"/>
                    <a:lumOff val="10000"/>
                  </a:schemeClr>
                </a:solidFill>
                <a:latin typeface="Times New Roman"/>
                <a:ea typeface="+mn-lt"/>
                <a:cs typeface="+mn-lt"/>
              </a:rPr>
              <a:t>Advanced Transportation Management Systems (TMS)</a:t>
            </a:r>
            <a:endParaRPr lang="en-US" sz="1500">
              <a:solidFill>
                <a:schemeClr val="tx2">
                  <a:lumMod val="90000"/>
                  <a:lumOff val="10000"/>
                </a:schemeClr>
              </a:solidFill>
              <a:latin typeface="Times New Roman"/>
              <a:cs typeface="Times New Roman"/>
            </a:endParaRPr>
          </a:p>
          <a:p>
            <a:pPr marL="171450" indent="-171450">
              <a:buFont typeface="Arial"/>
              <a:buChar char="•"/>
            </a:pPr>
            <a:r>
              <a:rPr lang="en-US" sz="1500" b="1">
                <a:solidFill>
                  <a:schemeClr val="tx2">
                    <a:lumMod val="90000"/>
                    <a:lumOff val="10000"/>
                  </a:schemeClr>
                </a:solidFill>
                <a:latin typeface="Times New Roman"/>
                <a:ea typeface="+mn-lt"/>
                <a:cs typeface="+mn-lt"/>
              </a:rPr>
              <a:t> </a:t>
            </a:r>
            <a:r>
              <a:rPr lang="en-US" sz="1500" b="1">
                <a:solidFill>
                  <a:srgbClr val="00B050"/>
                </a:solidFill>
                <a:latin typeface="Times New Roman"/>
                <a:ea typeface="+mn-lt"/>
                <a:cs typeface="+mn-lt"/>
              </a:rPr>
              <a:t>Virtual training</a:t>
            </a:r>
            <a:r>
              <a:rPr lang="en-US" sz="1500">
                <a:solidFill>
                  <a:schemeClr val="tx2">
                    <a:lumMod val="90000"/>
                    <a:lumOff val="10000"/>
                  </a:schemeClr>
                </a:solidFill>
                <a:latin typeface="Times New Roman"/>
                <a:ea typeface="+mn-lt"/>
                <a:cs typeface="+mn-lt"/>
              </a:rPr>
              <a:t> shows the highest gains with</a:t>
            </a:r>
            <a:r>
              <a:rPr lang="en-US" sz="1500" b="1">
                <a:solidFill>
                  <a:schemeClr val="tx2">
                    <a:lumMod val="90000"/>
                    <a:lumOff val="10000"/>
                  </a:schemeClr>
                </a:solidFill>
                <a:latin typeface="Times New Roman"/>
                <a:ea typeface="+mn-lt"/>
                <a:cs typeface="+mn-lt"/>
              </a:rPr>
              <a:t> </a:t>
            </a:r>
            <a:r>
              <a:rPr lang="en-US" sz="1500" b="1">
                <a:solidFill>
                  <a:srgbClr val="00B050"/>
                </a:solidFill>
                <a:latin typeface="Times New Roman"/>
                <a:ea typeface="+mn-lt"/>
                <a:cs typeface="+mn-lt"/>
              </a:rPr>
              <a:t>125%</a:t>
            </a:r>
            <a:r>
              <a:rPr lang="en-US" sz="1500" b="1">
                <a:solidFill>
                  <a:schemeClr val="tx2">
                    <a:lumMod val="90000"/>
                    <a:lumOff val="10000"/>
                  </a:schemeClr>
                </a:solidFill>
                <a:latin typeface="Times New Roman"/>
                <a:ea typeface="+mn-lt"/>
                <a:cs typeface="+mn-lt"/>
              </a:rPr>
              <a:t> </a:t>
            </a:r>
            <a:r>
              <a:rPr lang="en-US" sz="1500">
                <a:solidFill>
                  <a:schemeClr val="tx2">
                    <a:lumMod val="90000"/>
                    <a:lumOff val="10000"/>
                  </a:schemeClr>
                </a:solidFill>
                <a:latin typeface="Times New Roman"/>
                <a:ea typeface="+mn-lt"/>
                <a:cs typeface="+mn-lt"/>
              </a:rPr>
              <a:t>application improvement</a:t>
            </a:r>
            <a:r>
              <a:rPr lang="en-US" sz="1500" b="1">
                <a:solidFill>
                  <a:schemeClr val="tx2">
                    <a:lumMod val="90000"/>
                    <a:lumOff val="10000"/>
                  </a:schemeClr>
                </a:solidFill>
                <a:latin typeface="Times New Roman"/>
                <a:ea typeface="+mn-lt"/>
                <a:cs typeface="+mn-lt"/>
              </a:rPr>
              <a:t> </a:t>
            </a:r>
            <a:r>
              <a:rPr lang="en-US" sz="1500">
                <a:solidFill>
                  <a:schemeClr val="tx2">
                    <a:lumMod val="90000"/>
                    <a:lumOff val="10000"/>
                  </a:schemeClr>
                </a:solidFill>
                <a:latin typeface="Times New Roman"/>
                <a:ea typeface="+mn-lt"/>
                <a:cs typeface="+mn-lt"/>
              </a:rPr>
              <a:t>and</a:t>
            </a:r>
            <a:r>
              <a:rPr lang="en-US" sz="1500" b="1">
                <a:solidFill>
                  <a:schemeClr val="tx2">
                    <a:lumMod val="90000"/>
                    <a:lumOff val="10000"/>
                  </a:schemeClr>
                </a:solidFill>
                <a:latin typeface="Times New Roman"/>
                <a:ea typeface="+mn-lt"/>
                <a:cs typeface="+mn-lt"/>
              </a:rPr>
              <a:t> </a:t>
            </a:r>
            <a:r>
              <a:rPr lang="en-US" sz="1500" b="1">
                <a:solidFill>
                  <a:srgbClr val="00B050"/>
                </a:solidFill>
                <a:latin typeface="Times New Roman"/>
                <a:ea typeface="+mn-lt"/>
                <a:cs typeface="+mn-lt"/>
              </a:rPr>
              <a:t>120%</a:t>
            </a:r>
            <a:r>
              <a:rPr lang="en-US" sz="1500" b="1">
                <a:solidFill>
                  <a:schemeClr val="tx2">
                    <a:lumMod val="90000"/>
                    <a:lumOff val="10000"/>
                  </a:schemeClr>
                </a:solidFill>
                <a:latin typeface="Times New Roman"/>
                <a:ea typeface="+mn-lt"/>
                <a:cs typeface="+mn-lt"/>
              </a:rPr>
              <a:t> </a:t>
            </a:r>
            <a:r>
              <a:rPr lang="en-US" sz="1500">
                <a:solidFill>
                  <a:schemeClr val="tx2">
                    <a:lumMod val="90000"/>
                    <a:lumOff val="10000"/>
                  </a:schemeClr>
                </a:solidFill>
                <a:latin typeface="Times New Roman"/>
                <a:ea typeface="+mn-lt"/>
                <a:cs typeface="+mn-lt"/>
              </a:rPr>
              <a:t>proficiency improvement.</a:t>
            </a:r>
            <a:endParaRPr lang="en-US" sz="1500">
              <a:solidFill>
                <a:schemeClr val="tx2">
                  <a:lumMod val="90000"/>
                  <a:lumOff val="10000"/>
                </a:schemeClr>
              </a:solidFill>
              <a:latin typeface="Times New Roman"/>
              <a:cs typeface="Times New Roman"/>
            </a:endParaRPr>
          </a:p>
          <a:p>
            <a:pPr marL="171450" indent="-171450">
              <a:buFont typeface="Arial"/>
              <a:buChar char="•"/>
            </a:pPr>
            <a:r>
              <a:rPr lang="en-US" sz="1500" b="1">
                <a:solidFill>
                  <a:srgbClr val="00B050"/>
                </a:solidFill>
                <a:latin typeface="Times New Roman"/>
                <a:ea typeface="+mn-lt"/>
                <a:cs typeface="+mn-lt"/>
              </a:rPr>
              <a:t> In-person training</a:t>
            </a:r>
            <a:r>
              <a:rPr lang="en-US" sz="1500" b="1">
                <a:solidFill>
                  <a:schemeClr val="tx2">
                    <a:lumMod val="90000"/>
                    <a:lumOff val="10000"/>
                  </a:schemeClr>
                </a:solidFill>
                <a:latin typeface="Times New Roman"/>
                <a:ea typeface="+mn-lt"/>
                <a:cs typeface="+mn-lt"/>
              </a:rPr>
              <a:t> </a:t>
            </a:r>
            <a:r>
              <a:rPr lang="en-US" sz="1500">
                <a:solidFill>
                  <a:schemeClr val="tx2">
                    <a:lumMod val="90000"/>
                    <a:lumOff val="10000"/>
                  </a:schemeClr>
                </a:solidFill>
                <a:latin typeface="Times New Roman"/>
                <a:ea typeface="+mn-lt"/>
                <a:cs typeface="+mn-lt"/>
              </a:rPr>
              <a:t>still performs well, but lower than virtual,</a:t>
            </a:r>
            <a:r>
              <a:rPr lang="en-US" sz="1500" b="1">
                <a:solidFill>
                  <a:schemeClr val="tx2">
                    <a:lumMod val="90000"/>
                    <a:lumOff val="10000"/>
                  </a:schemeClr>
                </a:solidFill>
                <a:latin typeface="Times New Roman"/>
                <a:ea typeface="+mn-lt"/>
                <a:cs typeface="+mn-lt"/>
              </a:rPr>
              <a:t> </a:t>
            </a:r>
            <a:r>
              <a:rPr lang="en-US" sz="1500">
                <a:solidFill>
                  <a:schemeClr val="tx2">
                    <a:lumMod val="90000"/>
                    <a:lumOff val="10000"/>
                  </a:schemeClr>
                </a:solidFill>
                <a:latin typeface="Times New Roman"/>
                <a:ea typeface="+mn-lt"/>
                <a:cs typeface="+mn-lt"/>
              </a:rPr>
              <a:t>with </a:t>
            </a:r>
            <a:r>
              <a:rPr lang="en-US" sz="1500" b="1">
                <a:solidFill>
                  <a:srgbClr val="00B050"/>
                </a:solidFill>
                <a:latin typeface="Times New Roman"/>
                <a:ea typeface="+mn-lt"/>
                <a:cs typeface="+mn-lt"/>
              </a:rPr>
              <a:t>96%</a:t>
            </a:r>
            <a:r>
              <a:rPr lang="en-US" sz="1500" b="1">
                <a:solidFill>
                  <a:schemeClr val="tx2">
                    <a:lumMod val="90000"/>
                    <a:lumOff val="10000"/>
                  </a:schemeClr>
                </a:solidFill>
                <a:latin typeface="Times New Roman"/>
                <a:ea typeface="+mn-lt"/>
                <a:cs typeface="+mn-lt"/>
              </a:rPr>
              <a:t> </a:t>
            </a:r>
            <a:r>
              <a:rPr lang="en-US" sz="1500">
                <a:solidFill>
                  <a:schemeClr val="tx2">
                    <a:lumMod val="90000"/>
                    <a:lumOff val="10000"/>
                  </a:schemeClr>
                </a:solidFill>
                <a:latin typeface="Times New Roman"/>
                <a:ea typeface="+mn-lt"/>
                <a:cs typeface="+mn-lt"/>
              </a:rPr>
              <a:t>application</a:t>
            </a:r>
            <a:r>
              <a:rPr lang="en-US" sz="1500" b="1">
                <a:solidFill>
                  <a:schemeClr val="tx2">
                    <a:lumMod val="90000"/>
                    <a:lumOff val="10000"/>
                  </a:schemeClr>
                </a:solidFill>
                <a:latin typeface="Times New Roman"/>
                <a:ea typeface="+mn-lt"/>
                <a:cs typeface="+mn-lt"/>
              </a:rPr>
              <a:t> </a:t>
            </a:r>
            <a:r>
              <a:rPr lang="en-US" sz="1500">
                <a:solidFill>
                  <a:schemeClr val="tx2">
                    <a:lumMod val="90000"/>
                    <a:lumOff val="10000"/>
                  </a:schemeClr>
                </a:solidFill>
                <a:latin typeface="Times New Roman"/>
                <a:ea typeface="+mn-lt"/>
                <a:cs typeface="+mn-lt"/>
              </a:rPr>
              <a:t>and </a:t>
            </a:r>
            <a:r>
              <a:rPr lang="en-US" sz="1500" b="1">
                <a:solidFill>
                  <a:srgbClr val="00B050"/>
                </a:solidFill>
                <a:latin typeface="Times New Roman"/>
                <a:ea typeface="+mn-lt"/>
                <a:cs typeface="+mn-lt"/>
              </a:rPr>
              <a:t>108%</a:t>
            </a:r>
            <a:r>
              <a:rPr lang="en-US" sz="1500" b="1">
                <a:solidFill>
                  <a:schemeClr val="tx2">
                    <a:lumMod val="90000"/>
                    <a:lumOff val="10000"/>
                  </a:schemeClr>
                </a:solidFill>
                <a:latin typeface="Times New Roman"/>
                <a:ea typeface="+mn-lt"/>
                <a:cs typeface="+mn-lt"/>
              </a:rPr>
              <a:t> </a:t>
            </a:r>
            <a:r>
              <a:rPr lang="en-US" sz="1500">
                <a:solidFill>
                  <a:schemeClr val="tx2">
                    <a:lumMod val="90000"/>
                    <a:lumOff val="10000"/>
                  </a:schemeClr>
                </a:solidFill>
                <a:latin typeface="Times New Roman"/>
                <a:ea typeface="+mn-lt"/>
                <a:cs typeface="+mn-lt"/>
              </a:rPr>
              <a:t>proficiency improvement.</a:t>
            </a:r>
            <a:endParaRPr lang="en-US" sz="1500">
              <a:solidFill>
                <a:schemeClr val="tx2">
                  <a:lumMod val="90000"/>
                  <a:lumOff val="10000"/>
                </a:schemeClr>
              </a:solidFill>
              <a:latin typeface="Times New Roman"/>
              <a:cs typeface="Times New Roman"/>
            </a:endParaRPr>
          </a:p>
          <a:p>
            <a:pPr marL="171450" indent="-171450">
              <a:buFont typeface="Arial"/>
              <a:buChar char="•"/>
            </a:pPr>
            <a:endParaRPr lang="en-US" sz="1500">
              <a:solidFill>
                <a:schemeClr val="tx2">
                  <a:lumMod val="90000"/>
                  <a:lumOff val="10000"/>
                </a:schemeClr>
              </a:solidFill>
              <a:latin typeface="Times New Roman"/>
              <a:ea typeface="+mn-lt"/>
              <a:cs typeface="+mn-lt"/>
            </a:endParaRPr>
          </a:p>
          <a:p>
            <a:r>
              <a:rPr lang="en-US" sz="1500" b="1">
                <a:solidFill>
                  <a:schemeClr val="tx2">
                    <a:lumMod val="90000"/>
                    <a:lumOff val="10000"/>
                  </a:schemeClr>
                </a:solidFill>
                <a:latin typeface="Times New Roman"/>
                <a:ea typeface="+mn-lt"/>
                <a:cs typeface="+mn-lt"/>
              </a:rPr>
              <a:t>Intro to NERP</a:t>
            </a:r>
            <a:endParaRPr lang="en-US" sz="1500" b="1">
              <a:solidFill>
                <a:schemeClr val="tx2">
                  <a:lumMod val="90000"/>
                  <a:lumOff val="10000"/>
                </a:schemeClr>
              </a:solidFill>
              <a:latin typeface="Times New Roman"/>
              <a:cs typeface="Times New Roman"/>
            </a:endParaRPr>
          </a:p>
          <a:p>
            <a:pPr marL="285750" indent="-285750">
              <a:buFont typeface="Arial"/>
              <a:buChar char="•"/>
            </a:pPr>
            <a:r>
              <a:rPr lang="en-US" sz="1500">
                <a:solidFill>
                  <a:schemeClr val="tx2">
                    <a:lumMod val="90000"/>
                    <a:lumOff val="10000"/>
                  </a:schemeClr>
                </a:solidFill>
                <a:latin typeface="Times New Roman"/>
                <a:ea typeface="+mn-lt"/>
                <a:cs typeface="+mn-lt"/>
              </a:rPr>
              <a:t>Both virtual and in-person formats have </a:t>
            </a:r>
            <a:r>
              <a:rPr lang="en-US" sz="1500" b="1">
                <a:solidFill>
                  <a:srgbClr val="00B050"/>
                </a:solidFill>
                <a:latin typeface="Times New Roman"/>
                <a:ea typeface="+mn-lt"/>
                <a:cs typeface="+mn-lt"/>
              </a:rPr>
              <a:t>similar results</a:t>
            </a:r>
            <a:r>
              <a:rPr lang="en-US" sz="1500">
                <a:solidFill>
                  <a:schemeClr val="tx2">
                    <a:lumMod val="90000"/>
                    <a:lumOff val="10000"/>
                  </a:schemeClr>
                </a:solidFill>
                <a:latin typeface="Times New Roman"/>
                <a:ea typeface="+mn-lt"/>
                <a:cs typeface="+mn-lt"/>
              </a:rPr>
              <a:t>, with </a:t>
            </a:r>
            <a:r>
              <a:rPr lang="en-US" sz="1500" b="1">
                <a:solidFill>
                  <a:srgbClr val="00B050"/>
                </a:solidFill>
                <a:latin typeface="Times New Roman"/>
                <a:ea typeface="+mn-lt"/>
                <a:cs typeface="+mn-lt"/>
              </a:rPr>
              <a:t>~40%</a:t>
            </a:r>
            <a:r>
              <a:rPr lang="en-US" sz="1500">
                <a:solidFill>
                  <a:schemeClr val="tx2">
                    <a:lumMod val="90000"/>
                    <a:lumOff val="10000"/>
                  </a:schemeClr>
                </a:solidFill>
                <a:latin typeface="Times New Roman"/>
                <a:ea typeface="+mn-lt"/>
                <a:cs typeface="+mn-lt"/>
              </a:rPr>
              <a:t> application improvement and </a:t>
            </a:r>
            <a:r>
              <a:rPr lang="en-US" sz="1500" b="1">
                <a:solidFill>
                  <a:srgbClr val="00B050"/>
                </a:solidFill>
                <a:latin typeface="Times New Roman"/>
                <a:ea typeface="+mn-lt"/>
                <a:cs typeface="+mn-lt"/>
              </a:rPr>
              <a:t>~25%</a:t>
            </a:r>
            <a:r>
              <a:rPr lang="en-US" sz="1500">
                <a:solidFill>
                  <a:schemeClr val="tx2">
                    <a:lumMod val="90000"/>
                    <a:lumOff val="10000"/>
                  </a:schemeClr>
                </a:solidFill>
                <a:latin typeface="Times New Roman"/>
                <a:ea typeface="+mn-lt"/>
                <a:cs typeface="+mn-lt"/>
              </a:rPr>
              <a:t> proficiency improvement.</a:t>
            </a:r>
            <a:endParaRPr lang="en-US" sz="1500">
              <a:solidFill>
                <a:schemeClr val="tx2">
                  <a:lumMod val="90000"/>
                  <a:lumOff val="10000"/>
                </a:schemeClr>
              </a:solidFill>
              <a:latin typeface="Times New Roman"/>
              <a:ea typeface="+mn-lt"/>
              <a:cs typeface="Times New Roman"/>
            </a:endParaRPr>
          </a:p>
          <a:p>
            <a:pPr marL="285750" indent="-285750">
              <a:buFont typeface="Arial"/>
              <a:buChar char="•"/>
            </a:pPr>
            <a:endParaRPr lang="en-US" sz="1500">
              <a:solidFill>
                <a:schemeClr val="tx2">
                  <a:lumMod val="90000"/>
                  <a:lumOff val="10000"/>
                </a:schemeClr>
              </a:solidFill>
              <a:latin typeface="Times New Roman"/>
              <a:ea typeface="+mn-lt"/>
              <a:cs typeface="+mn-lt"/>
            </a:endParaRPr>
          </a:p>
          <a:p>
            <a:r>
              <a:rPr lang="en-US" sz="1500" b="1">
                <a:solidFill>
                  <a:schemeClr val="tx2">
                    <a:lumMod val="90000"/>
                    <a:lumOff val="10000"/>
                  </a:schemeClr>
                </a:solidFill>
                <a:latin typeface="Times New Roman"/>
                <a:ea typeface="+mn-lt"/>
                <a:cs typeface="+mn-lt"/>
              </a:rPr>
              <a:t>Logistics Software Essentials</a:t>
            </a:r>
            <a:endParaRPr lang="en-US" sz="1500" b="1">
              <a:solidFill>
                <a:schemeClr val="tx2">
                  <a:lumMod val="90000"/>
                  <a:lumOff val="10000"/>
                </a:schemeClr>
              </a:solidFill>
              <a:latin typeface="Times New Roman"/>
              <a:cs typeface="Times New Roman"/>
            </a:endParaRPr>
          </a:p>
          <a:p>
            <a:pPr marL="285750" indent="-285750">
              <a:buFont typeface="Arial"/>
              <a:buChar char="•"/>
            </a:pPr>
            <a:r>
              <a:rPr lang="en-US" sz="1500" b="1">
                <a:solidFill>
                  <a:srgbClr val="00B050"/>
                </a:solidFill>
                <a:latin typeface="Times New Roman"/>
                <a:ea typeface="+mn-lt"/>
                <a:cs typeface="+mn-lt"/>
              </a:rPr>
              <a:t>Virtual training excels </a:t>
            </a:r>
            <a:r>
              <a:rPr lang="en-US" sz="1500">
                <a:solidFill>
                  <a:schemeClr val="tx2">
                    <a:lumMod val="90000"/>
                    <a:lumOff val="10000"/>
                  </a:schemeClr>
                </a:solidFill>
                <a:latin typeface="Times New Roman"/>
                <a:ea typeface="+mn-lt"/>
                <a:cs typeface="+mn-lt"/>
              </a:rPr>
              <a:t>in application improvement with </a:t>
            </a:r>
            <a:r>
              <a:rPr lang="en-US" sz="1500" b="1">
                <a:solidFill>
                  <a:srgbClr val="00B050"/>
                </a:solidFill>
                <a:latin typeface="Times New Roman"/>
                <a:ea typeface="+mn-lt"/>
                <a:cs typeface="+mn-lt"/>
              </a:rPr>
              <a:t>80%</a:t>
            </a:r>
            <a:r>
              <a:rPr lang="en-US" sz="1500">
                <a:solidFill>
                  <a:schemeClr val="tx2">
                    <a:lumMod val="90000"/>
                    <a:lumOff val="10000"/>
                  </a:schemeClr>
                </a:solidFill>
                <a:latin typeface="Times New Roman"/>
                <a:ea typeface="+mn-lt"/>
                <a:cs typeface="+mn-lt"/>
              </a:rPr>
              <a:t>, while in-person lags slightly at </a:t>
            </a:r>
            <a:r>
              <a:rPr lang="en-US" sz="1500" b="1">
                <a:solidFill>
                  <a:srgbClr val="00B050"/>
                </a:solidFill>
                <a:latin typeface="Times New Roman"/>
                <a:ea typeface="+mn-lt"/>
                <a:cs typeface="+mn-lt"/>
              </a:rPr>
              <a:t>71%</a:t>
            </a:r>
            <a:r>
              <a:rPr lang="en-US" sz="1500">
                <a:solidFill>
                  <a:schemeClr val="tx2">
                    <a:lumMod val="90000"/>
                    <a:lumOff val="10000"/>
                  </a:schemeClr>
                </a:solidFill>
                <a:latin typeface="Times New Roman"/>
                <a:ea typeface="+mn-lt"/>
                <a:cs typeface="+mn-lt"/>
              </a:rPr>
              <a:t>.</a:t>
            </a:r>
            <a:endParaRPr lang="en-US" sz="1500">
              <a:solidFill>
                <a:schemeClr val="tx2">
                  <a:lumMod val="90000"/>
                  <a:lumOff val="10000"/>
                </a:schemeClr>
              </a:solidFill>
              <a:latin typeface="Times New Roman"/>
              <a:cs typeface="Times New Roman"/>
            </a:endParaRPr>
          </a:p>
          <a:p>
            <a:pPr marL="285750" indent="-285750">
              <a:buFont typeface="Arial"/>
              <a:buChar char="•"/>
            </a:pPr>
            <a:r>
              <a:rPr lang="en-US" sz="1500">
                <a:solidFill>
                  <a:schemeClr val="tx2">
                    <a:lumMod val="90000"/>
                    <a:lumOff val="10000"/>
                  </a:schemeClr>
                </a:solidFill>
                <a:latin typeface="Times New Roman"/>
                <a:ea typeface="+mn-lt"/>
                <a:cs typeface="+mn-lt"/>
              </a:rPr>
              <a:t>Proficiency improvements are </a:t>
            </a:r>
            <a:r>
              <a:rPr lang="en-US" sz="1500" b="1">
                <a:solidFill>
                  <a:srgbClr val="00B050"/>
                </a:solidFill>
                <a:latin typeface="Times New Roman"/>
                <a:ea typeface="+mn-lt"/>
                <a:cs typeface="+mn-lt"/>
              </a:rPr>
              <a:t>more balanced</a:t>
            </a:r>
            <a:r>
              <a:rPr lang="en-US" sz="1500">
                <a:solidFill>
                  <a:schemeClr val="tx2">
                    <a:lumMod val="90000"/>
                    <a:lumOff val="10000"/>
                  </a:schemeClr>
                </a:solidFill>
                <a:latin typeface="Times New Roman"/>
                <a:ea typeface="+mn-lt"/>
                <a:cs typeface="+mn-lt"/>
              </a:rPr>
              <a:t>: </a:t>
            </a:r>
            <a:r>
              <a:rPr lang="en-US" sz="1500" b="1">
                <a:solidFill>
                  <a:srgbClr val="00B050"/>
                </a:solidFill>
                <a:latin typeface="Times New Roman"/>
                <a:ea typeface="+mn-lt"/>
                <a:cs typeface="+mn-lt"/>
              </a:rPr>
              <a:t>53%</a:t>
            </a:r>
            <a:r>
              <a:rPr lang="en-US" sz="1500">
                <a:solidFill>
                  <a:schemeClr val="tx2">
                    <a:lumMod val="90000"/>
                    <a:lumOff val="10000"/>
                  </a:schemeClr>
                </a:solidFill>
                <a:latin typeface="Times New Roman"/>
                <a:ea typeface="+mn-lt"/>
                <a:cs typeface="+mn-lt"/>
              </a:rPr>
              <a:t> for virtual and </a:t>
            </a:r>
            <a:r>
              <a:rPr lang="en-US" sz="1500" b="1">
                <a:solidFill>
                  <a:srgbClr val="00B050"/>
                </a:solidFill>
                <a:latin typeface="Times New Roman"/>
                <a:ea typeface="+mn-lt"/>
                <a:cs typeface="+mn-lt"/>
              </a:rPr>
              <a:t>46%</a:t>
            </a:r>
            <a:r>
              <a:rPr lang="en-US" sz="1500">
                <a:solidFill>
                  <a:schemeClr val="tx2">
                    <a:lumMod val="90000"/>
                    <a:lumOff val="10000"/>
                  </a:schemeClr>
                </a:solidFill>
                <a:latin typeface="Times New Roman"/>
                <a:ea typeface="+mn-lt"/>
                <a:cs typeface="+mn-lt"/>
              </a:rPr>
              <a:t> for in-person.</a:t>
            </a:r>
            <a:endParaRPr lang="en-US" sz="1500">
              <a:solidFill>
                <a:schemeClr val="tx2">
                  <a:lumMod val="90000"/>
                  <a:lumOff val="10000"/>
                </a:schemeClr>
              </a:solidFill>
              <a:latin typeface="Times New Roman"/>
              <a:cs typeface="Times New Roman"/>
            </a:endParaRPr>
          </a:p>
        </p:txBody>
      </p:sp>
      <p:sp>
        <p:nvSpPr>
          <p:cNvPr id="4" name="Oval 3">
            <a:extLst>
              <a:ext uri="{FF2B5EF4-FFF2-40B4-BE49-F238E27FC236}">
                <a16:creationId xmlns:a16="http://schemas.microsoft.com/office/drawing/2014/main" id="{2A0569C3-C5BC-85E1-0DE3-916484775D4D}"/>
              </a:ext>
            </a:extLst>
          </p:cNvPr>
          <p:cNvSpPr/>
          <p:nvPr/>
        </p:nvSpPr>
        <p:spPr>
          <a:xfrm>
            <a:off x="11934030" y="5502066"/>
            <a:ext cx="827793" cy="789722"/>
          </a:xfrm>
          <a:prstGeom prst="ellipse">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10800000" scaled="1"/>
            <a:tileRect/>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6B1DE5F-84DF-4105-F177-7EEB18C5B341}"/>
              </a:ext>
            </a:extLst>
          </p:cNvPr>
          <p:cNvSpPr/>
          <p:nvPr/>
        </p:nvSpPr>
        <p:spPr>
          <a:xfrm>
            <a:off x="11647718" y="6371433"/>
            <a:ext cx="445733" cy="409007"/>
          </a:xfrm>
          <a:prstGeom prst="ellipse">
            <a:avLst/>
          </a:prstGeom>
          <a:solidFill>
            <a:srgbClr val="92D050"/>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BDCC1336-380A-00F5-D9AB-E40981F58E04}"/>
              </a:ext>
            </a:extLst>
          </p:cNvPr>
          <p:cNvSpPr/>
          <p:nvPr/>
        </p:nvSpPr>
        <p:spPr>
          <a:xfrm>
            <a:off x="11223796" y="6649321"/>
            <a:ext cx="229234" cy="208679"/>
          </a:xfrm>
          <a:prstGeom prst="ellipse">
            <a:avLst/>
          </a:prstGeom>
          <a:gradFill flip="none" rotWithShape="1">
            <a:gsLst>
              <a:gs pos="0">
                <a:srgbClr val="002060">
                  <a:tint val="66000"/>
                  <a:satMod val="160000"/>
                </a:srgbClr>
              </a:gs>
              <a:gs pos="50000">
                <a:srgbClr val="002060">
                  <a:tint val="44500"/>
                  <a:satMod val="160000"/>
                </a:srgbClr>
              </a:gs>
              <a:gs pos="100000">
                <a:srgbClr val="002060">
                  <a:tint val="23500"/>
                  <a:satMod val="160000"/>
                </a:srgbClr>
              </a:gs>
            </a:gsLst>
            <a:path path="circle">
              <a:fillToRect l="100000" t="100000"/>
            </a:path>
            <a:tileRect r="-100000" b="-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B8C9CB75-0C92-ACBE-B614-58F66167C5F1}"/>
              </a:ext>
            </a:extLst>
          </p:cNvPr>
          <p:cNvGrpSpPr/>
          <p:nvPr/>
        </p:nvGrpSpPr>
        <p:grpSpPr>
          <a:xfrm>
            <a:off x="-293806" y="-102712"/>
            <a:ext cx="1625600" cy="1147404"/>
            <a:chOff x="-131619" y="-129095"/>
            <a:chExt cx="1087837" cy="846068"/>
          </a:xfrm>
        </p:grpSpPr>
        <p:sp>
          <p:nvSpPr>
            <p:cNvPr id="26" name="Oval 25">
              <a:extLst>
                <a:ext uri="{FF2B5EF4-FFF2-40B4-BE49-F238E27FC236}">
                  <a16:creationId xmlns:a16="http://schemas.microsoft.com/office/drawing/2014/main" id="{467DA516-24AE-9363-F699-A9EEC2A6431F}"/>
                </a:ext>
              </a:extLst>
            </p:cNvPr>
            <p:cNvSpPr/>
            <p:nvPr/>
          </p:nvSpPr>
          <p:spPr>
            <a:xfrm>
              <a:off x="-131619" y="-129095"/>
              <a:ext cx="577850" cy="642670"/>
            </a:xfrm>
            <a:prstGeom prst="ellipse">
              <a:avLst/>
            </a:pr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path path="circle">
                <a:fillToRect r="100000" b="100000"/>
              </a:path>
              <a:tileRect l="-100000" t="-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E256A65B-DCDE-0BA9-E839-DE7A6654D666}"/>
                </a:ext>
              </a:extLst>
            </p:cNvPr>
            <p:cNvSpPr/>
            <p:nvPr/>
          </p:nvSpPr>
          <p:spPr>
            <a:xfrm>
              <a:off x="592536" y="168939"/>
              <a:ext cx="363682" cy="352572"/>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535CAC72-A15C-32FA-F824-65C120D203D7}"/>
                </a:ext>
              </a:extLst>
            </p:cNvPr>
            <p:cNvSpPr/>
            <p:nvPr/>
          </p:nvSpPr>
          <p:spPr>
            <a:xfrm>
              <a:off x="341458" y="598639"/>
              <a:ext cx="104773" cy="118334"/>
            </a:xfrm>
            <a:prstGeom prst="ellipse">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Title 1">
            <a:extLst>
              <a:ext uri="{FF2B5EF4-FFF2-40B4-BE49-F238E27FC236}">
                <a16:creationId xmlns:a16="http://schemas.microsoft.com/office/drawing/2014/main" id="{BC6C4AA6-3F0E-A522-B185-9AFBB780C411}"/>
              </a:ext>
            </a:extLst>
          </p:cNvPr>
          <p:cNvSpPr txBox="1">
            <a:spLocks/>
          </p:cNvSpPr>
          <p:nvPr/>
        </p:nvSpPr>
        <p:spPr>
          <a:xfrm>
            <a:off x="1498399" y="275808"/>
            <a:ext cx="9478520" cy="8826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a:solidFill>
                  <a:schemeClr val="tx2">
                    <a:lumMod val="90000"/>
                    <a:lumOff val="10000"/>
                  </a:schemeClr>
                </a:solidFill>
                <a:latin typeface="Times New Roman"/>
                <a:ea typeface="+mj-lt"/>
                <a:cs typeface="+mj-lt"/>
              </a:rPr>
              <a:t>Comparing Virtual &amp; In-Person training Across </a:t>
            </a:r>
            <a:r>
              <a:rPr lang="en-US" sz="2800" b="1">
                <a:solidFill>
                  <a:srgbClr val="00B050"/>
                </a:solidFill>
                <a:latin typeface="Times New Roman"/>
                <a:ea typeface="+mj-lt"/>
                <a:cs typeface="+mj-lt"/>
              </a:rPr>
              <a:t>3 Courses</a:t>
            </a:r>
          </a:p>
        </p:txBody>
      </p:sp>
      <p:pic>
        <p:nvPicPr>
          <p:cNvPr id="9" name="Picture 8">
            <a:extLst>
              <a:ext uri="{FF2B5EF4-FFF2-40B4-BE49-F238E27FC236}">
                <a16:creationId xmlns:a16="http://schemas.microsoft.com/office/drawing/2014/main" id="{A08ECF69-6B7E-1961-4F45-F1A8C34DCD23}"/>
              </a:ext>
            </a:extLst>
          </p:cNvPr>
          <p:cNvPicPr>
            <a:picLocks noChangeAspect="1"/>
          </p:cNvPicPr>
          <p:nvPr/>
        </p:nvPicPr>
        <p:blipFill>
          <a:blip r:embed="rId2"/>
          <a:srcRect t="4378" r="-162" b="-360"/>
          <a:stretch/>
        </p:blipFill>
        <p:spPr>
          <a:xfrm>
            <a:off x="194220" y="2089705"/>
            <a:ext cx="6619184" cy="4602377"/>
          </a:xfrm>
          <a:prstGeom prst="rect">
            <a:avLst/>
          </a:prstGeom>
        </p:spPr>
      </p:pic>
      <p:sp>
        <p:nvSpPr>
          <p:cNvPr id="11" name="TextBox 10">
            <a:extLst>
              <a:ext uri="{FF2B5EF4-FFF2-40B4-BE49-F238E27FC236}">
                <a16:creationId xmlns:a16="http://schemas.microsoft.com/office/drawing/2014/main" id="{EFAD127E-D524-F77B-F822-952CFE754044}"/>
              </a:ext>
            </a:extLst>
          </p:cNvPr>
          <p:cNvSpPr txBox="1"/>
          <p:nvPr/>
        </p:nvSpPr>
        <p:spPr>
          <a:xfrm>
            <a:off x="227054" y="1160151"/>
            <a:ext cx="6586548" cy="830997"/>
          </a:xfrm>
          <a:prstGeom prst="rect">
            <a:avLst/>
          </a:prstGeom>
          <a:solidFill>
            <a:schemeClr val="accent4">
              <a:lumMod val="20000"/>
              <a:lumOff val="80000"/>
            </a:schemeClr>
          </a:solidFill>
          <a:ln>
            <a:solidFill>
              <a:schemeClr val="tx2">
                <a:lumMod val="90000"/>
                <a:lumOff val="10000"/>
              </a:schemeClr>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chemeClr val="tx2">
                    <a:lumMod val="90000"/>
                    <a:lumOff val="10000"/>
                  </a:schemeClr>
                </a:solidFill>
                <a:latin typeface="Times New Roman"/>
                <a:cs typeface="Times New Roman"/>
              </a:rPr>
              <a:t>125% </a:t>
            </a:r>
            <a:r>
              <a:rPr lang="en-US" sz="2400">
                <a:solidFill>
                  <a:schemeClr val="tx2">
                    <a:lumMod val="90000"/>
                    <a:lumOff val="10000"/>
                  </a:schemeClr>
                </a:solidFill>
                <a:latin typeface="Times New Roman"/>
                <a:cs typeface="Times New Roman"/>
              </a:rPr>
              <a:t>Improvement in Application</a:t>
            </a:r>
            <a:r>
              <a:rPr lang="en-US" sz="2400" b="1">
                <a:solidFill>
                  <a:schemeClr val="tx2">
                    <a:lumMod val="90000"/>
                    <a:lumOff val="10000"/>
                  </a:schemeClr>
                </a:solidFill>
                <a:latin typeface="Times New Roman"/>
                <a:cs typeface="Times New Roman"/>
              </a:rPr>
              <a:t> </a:t>
            </a:r>
            <a:r>
              <a:rPr lang="en-US" sz="2400">
                <a:solidFill>
                  <a:schemeClr val="tx2">
                    <a:lumMod val="90000"/>
                    <a:lumOff val="10000"/>
                  </a:schemeClr>
                </a:solidFill>
                <a:latin typeface="Times New Roman"/>
                <a:cs typeface="Times New Roman"/>
              </a:rPr>
              <a:t>&amp;</a:t>
            </a:r>
          </a:p>
          <a:p>
            <a:r>
              <a:rPr lang="en-US" sz="2400" b="1">
                <a:solidFill>
                  <a:schemeClr val="tx2">
                    <a:lumMod val="90000"/>
                    <a:lumOff val="10000"/>
                  </a:schemeClr>
                </a:solidFill>
                <a:latin typeface="Times New Roman"/>
                <a:cs typeface="Times New Roman"/>
              </a:rPr>
              <a:t>119% </a:t>
            </a:r>
            <a:r>
              <a:rPr lang="en-US" sz="2400">
                <a:solidFill>
                  <a:schemeClr val="tx2">
                    <a:lumMod val="90000"/>
                    <a:lumOff val="10000"/>
                  </a:schemeClr>
                </a:solidFill>
                <a:latin typeface="Times New Roman"/>
                <a:cs typeface="Times New Roman"/>
              </a:rPr>
              <a:t>Improvement in Proficiency in </a:t>
            </a:r>
            <a:r>
              <a:rPr lang="en-US" sz="2400" b="1">
                <a:solidFill>
                  <a:schemeClr val="tx2">
                    <a:lumMod val="90000"/>
                    <a:lumOff val="10000"/>
                  </a:schemeClr>
                </a:solidFill>
                <a:latin typeface="Times New Roman"/>
                <a:cs typeface="Times New Roman"/>
              </a:rPr>
              <a:t>TMS Virtual</a:t>
            </a:r>
            <a:r>
              <a:rPr lang="en-US" sz="2400">
                <a:solidFill>
                  <a:schemeClr val="tx2">
                    <a:lumMod val="90000"/>
                    <a:lumOff val="10000"/>
                  </a:schemeClr>
                </a:solidFill>
                <a:latin typeface="Times New Roman"/>
                <a:cs typeface="Times New Roman"/>
              </a:rPr>
              <a:t> </a:t>
            </a:r>
          </a:p>
        </p:txBody>
      </p:sp>
      <p:sp>
        <p:nvSpPr>
          <p:cNvPr id="16" name="TextBox 15">
            <a:extLst>
              <a:ext uri="{FF2B5EF4-FFF2-40B4-BE49-F238E27FC236}">
                <a16:creationId xmlns:a16="http://schemas.microsoft.com/office/drawing/2014/main" id="{1892F254-F56B-FD21-640E-4F7907F027C3}"/>
              </a:ext>
            </a:extLst>
          </p:cNvPr>
          <p:cNvSpPr txBox="1"/>
          <p:nvPr/>
        </p:nvSpPr>
        <p:spPr>
          <a:xfrm>
            <a:off x="7032812" y="5503209"/>
            <a:ext cx="4900331" cy="784830"/>
          </a:xfrm>
          <a:prstGeom prst="rect">
            <a:avLst/>
          </a:prstGeom>
          <a:solidFill>
            <a:schemeClr val="accent4">
              <a:lumMod val="20000"/>
              <a:lumOff val="80000"/>
            </a:schemeClr>
          </a:solidFill>
          <a:ln w="12700">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500" b="1">
                <a:solidFill>
                  <a:schemeClr val="tx2">
                    <a:lumMod val="90000"/>
                    <a:lumOff val="10000"/>
                  </a:schemeClr>
                </a:solidFill>
                <a:latin typeface="Times New Roman"/>
                <a:cs typeface="Times New Roman"/>
              </a:rPr>
              <a:t>Inference</a:t>
            </a:r>
            <a:endParaRPr lang="en-US" sz="1500">
              <a:solidFill>
                <a:schemeClr val="tx2">
                  <a:lumMod val="90000"/>
                  <a:lumOff val="10000"/>
                </a:schemeClr>
              </a:solidFill>
              <a:latin typeface="Times New Roman"/>
              <a:cs typeface="Times New Roman"/>
            </a:endParaRPr>
          </a:p>
          <a:p>
            <a:pPr marL="285750" indent="-285750">
              <a:buFont typeface="Arial"/>
              <a:buChar char="•"/>
            </a:pPr>
            <a:r>
              <a:rPr lang="en-US" sz="1500">
                <a:solidFill>
                  <a:schemeClr val="tx2">
                    <a:lumMod val="90000"/>
                    <a:lumOff val="10000"/>
                  </a:schemeClr>
                </a:solidFill>
                <a:latin typeface="Times New Roman"/>
                <a:cs typeface="Times New Roman"/>
              </a:rPr>
              <a:t>This suggests that virtual training may be more effective for complex courses but not necessarily for all.</a:t>
            </a:r>
          </a:p>
        </p:txBody>
      </p:sp>
    </p:spTree>
    <p:extLst>
      <p:ext uri="{BB962C8B-B14F-4D97-AF65-F5344CB8AC3E}">
        <p14:creationId xmlns:p14="http://schemas.microsoft.com/office/powerpoint/2010/main" val="35828467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FE52CB30-0296-3485-E6B4-CC93EF60EE1F}"/>
              </a:ext>
            </a:extLst>
          </p:cNvPr>
          <p:cNvGrpSpPr/>
          <p:nvPr/>
        </p:nvGrpSpPr>
        <p:grpSpPr>
          <a:xfrm>
            <a:off x="10987808" y="143943"/>
            <a:ext cx="1180521" cy="1071595"/>
            <a:chOff x="10567556" y="632515"/>
            <a:chExt cx="816838" cy="723348"/>
          </a:xfrm>
        </p:grpSpPr>
        <p:sp>
          <p:nvSpPr>
            <p:cNvPr id="4" name="Oval 3">
              <a:extLst>
                <a:ext uri="{FF2B5EF4-FFF2-40B4-BE49-F238E27FC236}">
                  <a16:creationId xmlns:a16="http://schemas.microsoft.com/office/drawing/2014/main" id="{A0D143E4-25B3-FDB9-11F0-6D093FF0808F}"/>
                </a:ext>
              </a:extLst>
            </p:cNvPr>
            <p:cNvSpPr/>
            <p:nvPr/>
          </p:nvSpPr>
          <p:spPr>
            <a:xfrm>
              <a:off x="10979148" y="950617"/>
              <a:ext cx="405246" cy="405246"/>
            </a:xfrm>
            <a:prstGeom prst="ellipse">
              <a:avLst/>
            </a:prstGeom>
            <a:solidFill>
              <a:srgbClr val="92D050"/>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793668C6-1D86-24AB-0FE5-B41777B09C12}"/>
                </a:ext>
              </a:extLst>
            </p:cNvPr>
            <p:cNvSpPr/>
            <p:nvPr/>
          </p:nvSpPr>
          <p:spPr>
            <a:xfrm>
              <a:off x="10567556" y="632515"/>
              <a:ext cx="249382" cy="243341"/>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9EBC4372-5DB6-B9E8-D3E1-8FDE4167753F}"/>
                </a:ext>
              </a:extLst>
            </p:cNvPr>
            <p:cNvSpPr/>
            <p:nvPr/>
          </p:nvSpPr>
          <p:spPr>
            <a:xfrm>
              <a:off x="11039763" y="696910"/>
              <a:ext cx="96982" cy="90941"/>
            </a:xfrm>
            <a:prstGeom prst="ellipse">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a:extLst>
              <a:ext uri="{FF2B5EF4-FFF2-40B4-BE49-F238E27FC236}">
                <a16:creationId xmlns:a16="http://schemas.microsoft.com/office/drawing/2014/main" id="{72898E50-1E67-459B-6328-E4470D0AAD2D}"/>
              </a:ext>
            </a:extLst>
          </p:cNvPr>
          <p:cNvGrpSpPr/>
          <p:nvPr/>
        </p:nvGrpSpPr>
        <p:grpSpPr>
          <a:xfrm>
            <a:off x="-293806" y="-102712"/>
            <a:ext cx="1581069" cy="1147404"/>
            <a:chOff x="-131619" y="-129095"/>
            <a:chExt cx="1058037" cy="846068"/>
          </a:xfrm>
        </p:grpSpPr>
        <p:sp>
          <p:nvSpPr>
            <p:cNvPr id="40" name="Oval 39">
              <a:extLst>
                <a:ext uri="{FF2B5EF4-FFF2-40B4-BE49-F238E27FC236}">
                  <a16:creationId xmlns:a16="http://schemas.microsoft.com/office/drawing/2014/main" id="{572AEA50-256A-A9DF-B342-337E0E2BC928}"/>
                </a:ext>
              </a:extLst>
            </p:cNvPr>
            <p:cNvSpPr/>
            <p:nvPr/>
          </p:nvSpPr>
          <p:spPr>
            <a:xfrm>
              <a:off x="-131619" y="-129095"/>
              <a:ext cx="577850" cy="642670"/>
            </a:xfrm>
            <a:prstGeom prst="ellipse">
              <a:avLst/>
            </a:pr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path path="circle">
                <a:fillToRect r="100000" b="100000"/>
              </a:path>
              <a:tileRect l="-100000" t="-100000"/>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B2F4799B-BBDE-3D59-1AB4-7AA5B900692C}"/>
                </a:ext>
              </a:extLst>
            </p:cNvPr>
            <p:cNvSpPr/>
            <p:nvPr/>
          </p:nvSpPr>
          <p:spPr>
            <a:xfrm>
              <a:off x="562736" y="121507"/>
              <a:ext cx="363682" cy="352572"/>
            </a:xfrm>
            <a:prstGeom prst="ellipse">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1DD77B57-C737-C06D-144B-D4B84971F4D6}"/>
                </a:ext>
              </a:extLst>
            </p:cNvPr>
            <p:cNvSpPr/>
            <p:nvPr/>
          </p:nvSpPr>
          <p:spPr>
            <a:xfrm>
              <a:off x="341458" y="598639"/>
              <a:ext cx="104773" cy="118334"/>
            </a:xfrm>
            <a:prstGeom prst="ellipse">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Title 1">
            <a:extLst>
              <a:ext uri="{FF2B5EF4-FFF2-40B4-BE49-F238E27FC236}">
                <a16:creationId xmlns:a16="http://schemas.microsoft.com/office/drawing/2014/main" id="{AFE18FD2-1270-074C-2445-3D8C66990BC3}"/>
              </a:ext>
            </a:extLst>
          </p:cNvPr>
          <p:cNvSpPr txBox="1">
            <a:spLocks/>
          </p:cNvSpPr>
          <p:nvPr/>
        </p:nvSpPr>
        <p:spPr>
          <a:xfrm>
            <a:off x="1419958" y="310417"/>
            <a:ext cx="9356933" cy="89819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a:solidFill>
                  <a:schemeClr val="tx2">
                    <a:lumMod val="90000"/>
                    <a:lumOff val="10000"/>
                  </a:schemeClr>
                </a:solidFill>
                <a:latin typeface="Times New Roman"/>
                <a:ea typeface="+mj-lt"/>
                <a:cs typeface="+mj-lt"/>
              </a:rPr>
              <a:t>Over </a:t>
            </a:r>
            <a:r>
              <a:rPr lang="en-US" sz="2800" b="1">
                <a:solidFill>
                  <a:srgbClr val="00B050"/>
                </a:solidFill>
                <a:latin typeface="Times New Roman"/>
                <a:ea typeface="+mj-lt"/>
                <a:cs typeface="+mj-lt"/>
              </a:rPr>
              <a:t>9,500 Enrollments</a:t>
            </a:r>
            <a:r>
              <a:rPr lang="en-US" sz="2800">
                <a:solidFill>
                  <a:schemeClr val="tx2">
                    <a:lumMod val="90000"/>
                    <a:lumOff val="10000"/>
                  </a:schemeClr>
                </a:solidFill>
                <a:latin typeface="Times New Roman"/>
                <a:ea typeface="+mj-lt"/>
                <a:cs typeface="+mj-lt"/>
              </a:rPr>
              <a:t> Show How </a:t>
            </a:r>
            <a:r>
              <a:rPr lang="en-US" sz="2800" b="1">
                <a:solidFill>
                  <a:srgbClr val="00B050"/>
                </a:solidFill>
                <a:latin typeface="Times New Roman"/>
                <a:ea typeface="+mj-lt"/>
                <a:cs typeface="+mj-lt"/>
              </a:rPr>
              <a:t>Training Formats</a:t>
            </a:r>
            <a:r>
              <a:rPr lang="en-US" sz="2800">
                <a:solidFill>
                  <a:schemeClr val="tx2">
                    <a:lumMod val="90000"/>
                    <a:lumOff val="10000"/>
                  </a:schemeClr>
                </a:solidFill>
                <a:latin typeface="Times New Roman"/>
                <a:ea typeface="+mj-lt"/>
                <a:cs typeface="+mj-lt"/>
              </a:rPr>
              <a:t> Influence </a:t>
            </a:r>
            <a:r>
              <a:rPr lang="en-US" sz="2800" b="1">
                <a:solidFill>
                  <a:srgbClr val="00B050"/>
                </a:solidFill>
                <a:latin typeface="Times New Roman"/>
                <a:ea typeface="+mj-lt"/>
                <a:cs typeface="+mj-lt"/>
              </a:rPr>
              <a:t>Performance</a:t>
            </a:r>
            <a:endParaRPr lang="en-US" sz="2800" b="1">
              <a:solidFill>
                <a:srgbClr val="00B050"/>
              </a:solidFill>
              <a:latin typeface="Times New Roman"/>
              <a:cs typeface="Times New Roman"/>
            </a:endParaRPr>
          </a:p>
        </p:txBody>
      </p:sp>
      <p:pic>
        <p:nvPicPr>
          <p:cNvPr id="9" name="Picture 8" descr="A graph of blue squares&#10;&#10;Description automatically generated">
            <a:extLst>
              <a:ext uri="{FF2B5EF4-FFF2-40B4-BE49-F238E27FC236}">
                <a16:creationId xmlns:a16="http://schemas.microsoft.com/office/drawing/2014/main" id="{4AE6A60B-46B2-D618-14E3-BFE6BCD51D9F}"/>
              </a:ext>
            </a:extLst>
          </p:cNvPr>
          <p:cNvPicPr>
            <a:picLocks noChangeAspect="1"/>
          </p:cNvPicPr>
          <p:nvPr/>
        </p:nvPicPr>
        <p:blipFill>
          <a:blip r:embed="rId2"/>
          <a:srcRect r="-74" b="3876"/>
          <a:stretch/>
        </p:blipFill>
        <p:spPr>
          <a:xfrm>
            <a:off x="5496485" y="1309923"/>
            <a:ext cx="5838276" cy="3778846"/>
          </a:xfrm>
          <a:prstGeom prst="rect">
            <a:avLst/>
          </a:prstGeom>
        </p:spPr>
      </p:pic>
      <p:sp>
        <p:nvSpPr>
          <p:cNvPr id="14" name="TextBox 13">
            <a:extLst>
              <a:ext uri="{FF2B5EF4-FFF2-40B4-BE49-F238E27FC236}">
                <a16:creationId xmlns:a16="http://schemas.microsoft.com/office/drawing/2014/main" id="{556D149B-8677-6238-9808-E7DD7FEEF894}"/>
              </a:ext>
            </a:extLst>
          </p:cNvPr>
          <p:cNvSpPr txBox="1"/>
          <p:nvPr/>
        </p:nvSpPr>
        <p:spPr>
          <a:xfrm>
            <a:off x="471768" y="1301001"/>
            <a:ext cx="4905933"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Font typeface=""/>
              <a:buAutoNum type="arabicPeriod"/>
            </a:pPr>
            <a:r>
              <a:rPr lang="en-US" sz="1500" b="1">
                <a:solidFill>
                  <a:schemeClr val="tx2">
                    <a:lumMod val="90000"/>
                    <a:lumOff val="10000"/>
                  </a:schemeClr>
                </a:solidFill>
                <a:latin typeface="Times New Roman"/>
                <a:cs typeface="Times New Roman"/>
              </a:rPr>
              <a:t> Advanced Transportation Management Systems (TMS)</a:t>
            </a:r>
            <a:r>
              <a:rPr lang="en-US" sz="1500">
                <a:solidFill>
                  <a:schemeClr val="tx2">
                    <a:lumMod val="90000"/>
                    <a:lumOff val="10000"/>
                  </a:schemeClr>
                </a:solidFill>
                <a:latin typeface="Times New Roman"/>
                <a:cs typeface="Times New Roman"/>
              </a:rPr>
              <a:t>: </a:t>
            </a:r>
            <a:r>
              <a:rPr lang="en-US" sz="1500" b="1">
                <a:solidFill>
                  <a:srgbClr val="00B050"/>
                </a:solidFill>
                <a:latin typeface="Times New Roman"/>
                <a:cs typeface="Times New Roman"/>
              </a:rPr>
              <a:t>In-person training </a:t>
            </a:r>
            <a:r>
              <a:rPr lang="en-US" sz="1500">
                <a:solidFill>
                  <a:schemeClr val="tx2">
                    <a:lumMod val="90000"/>
                    <a:lumOff val="10000"/>
                  </a:schemeClr>
                </a:solidFill>
                <a:latin typeface="Times New Roman"/>
                <a:cs typeface="Times New Roman"/>
              </a:rPr>
              <a:t>has 3,203</a:t>
            </a:r>
            <a:r>
              <a:rPr lang="en-US" sz="1500" b="1">
                <a:solidFill>
                  <a:schemeClr val="tx2">
                    <a:lumMod val="90000"/>
                    <a:lumOff val="10000"/>
                  </a:schemeClr>
                </a:solidFill>
                <a:latin typeface="Times New Roman"/>
                <a:cs typeface="Times New Roman"/>
              </a:rPr>
              <a:t> </a:t>
            </a:r>
            <a:r>
              <a:rPr lang="en-US" sz="1500">
                <a:solidFill>
                  <a:schemeClr val="tx2">
                    <a:lumMod val="90000"/>
                    <a:lumOff val="10000"/>
                  </a:schemeClr>
                </a:solidFill>
                <a:latin typeface="Times New Roman"/>
                <a:cs typeface="Times New Roman"/>
              </a:rPr>
              <a:t>enrollments with a </a:t>
            </a:r>
            <a:r>
              <a:rPr lang="en-US" sz="1500" b="1">
                <a:solidFill>
                  <a:srgbClr val="00B050"/>
                </a:solidFill>
                <a:latin typeface="Times New Roman"/>
                <a:cs typeface="Times New Roman"/>
              </a:rPr>
              <a:t>balanced distribution </a:t>
            </a:r>
            <a:r>
              <a:rPr lang="en-US" sz="1500">
                <a:solidFill>
                  <a:schemeClr val="tx2">
                    <a:lumMod val="90000"/>
                    <a:lumOff val="10000"/>
                  </a:schemeClr>
                </a:solidFill>
                <a:latin typeface="Times New Roman"/>
                <a:cs typeface="Times New Roman"/>
              </a:rPr>
              <a:t>across proficiency ranges, while </a:t>
            </a:r>
            <a:r>
              <a:rPr lang="en-US" sz="1500" b="1">
                <a:solidFill>
                  <a:srgbClr val="00B050"/>
                </a:solidFill>
                <a:latin typeface="Times New Roman"/>
                <a:cs typeface="Times New Roman"/>
              </a:rPr>
              <a:t>virtual training</a:t>
            </a:r>
            <a:r>
              <a:rPr lang="en-US" sz="1500">
                <a:solidFill>
                  <a:schemeClr val="tx2">
                    <a:lumMod val="90000"/>
                    <a:lumOff val="10000"/>
                  </a:schemeClr>
                </a:solidFill>
                <a:latin typeface="Times New Roman"/>
                <a:cs typeface="Times New Roman"/>
              </a:rPr>
              <a:t> has 1,305 enrollments, showing a </a:t>
            </a:r>
            <a:r>
              <a:rPr lang="en-US" sz="1500" b="1">
                <a:solidFill>
                  <a:srgbClr val="00B050"/>
                </a:solidFill>
                <a:latin typeface="Times New Roman"/>
                <a:cs typeface="Times New Roman"/>
              </a:rPr>
              <a:t>high proportion</a:t>
            </a:r>
            <a:r>
              <a:rPr lang="en-US" sz="1500">
                <a:solidFill>
                  <a:schemeClr val="tx2">
                    <a:lumMod val="90000"/>
                    <a:lumOff val="10000"/>
                  </a:schemeClr>
                </a:solidFill>
                <a:latin typeface="Times New Roman"/>
                <a:cs typeface="Times New Roman"/>
              </a:rPr>
              <a:t> of learners in the </a:t>
            </a:r>
            <a:r>
              <a:rPr lang="en-US" sz="1500" b="1">
                <a:solidFill>
                  <a:srgbClr val="00B050"/>
                </a:solidFill>
                <a:latin typeface="Times New Roman"/>
                <a:cs typeface="Times New Roman"/>
              </a:rPr>
              <a:t>50-100% range</a:t>
            </a:r>
            <a:r>
              <a:rPr lang="en-US" sz="1500">
                <a:solidFill>
                  <a:schemeClr val="tx2">
                    <a:lumMod val="90000"/>
                    <a:lumOff val="10000"/>
                  </a:schemeClr>
                </a:solidFill>
                <a:latin typeface="Times New Roman"/>
                <a:cs typeface="Times New Roman"/>
              </a:rPr>
              <a:t>.</a:t>
            </a:r>
            <a:endParaRPr lang="en-US">
              <a:solidFill>
                <a:schemeClr val="tx2">
                  <a:lumMod val="90000"/>
                  <a:lumOff val="10000"/>
                </a:schemeClr>
              </a:solidFill>
            </a:endParaRPr>
          </a:p>
          <a:p>
            <a:pPr>
              <a:buAutoNum type="arabicPeriod"/>
            </a:pPr>
            <a:endParaRPr lang="en-US" sz="1500">
              <a:solidFill>
                <a:schemeClr val="tx2">
                  <a:lumMod val="90000"/>
                  <a:lumOff val="10000"/>
                </a:schemeClr>
              </a:solidFill>
              <a:latin typeface="Times New Roman"/>
              <a:cs typeface="Times New Roman"/>
            </a:endParaRPr>
          </a:p>
          <a:p>
            <a:pPr>
              <a:buAutoNum type="arabicPeriod"/>
            </a:pPr>
            <a:r>
              <a:rPr lang="en-US" sz="1500" b="1">
                <a:solidFill>
                  <a:schemeClr val="tx2">
                    <a:lumMod val="90000"/>
                    <a:lumOff val="10000"/>
                  </a:schemeClr>
                </a:solidFill>
                <a:latin typeface="Times New Roman"/>
                <a:cs typeface="Times New Roman"/>
              </a:rPr>
              <a:t> Intro to NERP</a:t>
            </a:r>
            <a:r>
              <a:rPr lang="en-US" sz="1500">
                <a:solidFill>
                  <a:schemeClr val="tx2">
                    <a:lumMod val="90000"/>
                    <a:lumOff val="10000"/>
                  </a:schemeClr>
                </a:solidFill>
                <a:latin typeface="Times New Roman"/>
                <a:cs typeface="Times New Roman"/>
              </a:rPr>
              <a:t>: Both in-person and virtual formats show </a:t>
            </a:r>
            <a:r>
              <a:rPr lang="en-US" sz="1500" b="1">
                <a:solidFill>
                  <a:srgbClr val="00B050"/>
                </a:solidFill>
                <a:latin typeface="Times New Roman"/>
                <a:cs typeface="Times New Roman"/>
              </a:rPr>
              <a:t>large enrollment numbers</a:t>
            </a:r>
            <a:r>
              <a:rPr lang="en-US" sz="1500">
                <a:solidFill>
                  <a:schemeClr val="tx2">
                    <a:lumMod val="90000"/>
                    <a:lumOff val="10000"/>
                  </a:schemeClr>
                </a:solidFill>
                <a:latin typeface="Times New Roman"/>
                <a:cs typeface="Times New Roman"/>
              </a:rPr>
              <a:t>, with 1,943 in-person and 2,273 virtual enrollments, but </a:t>
            </a:r>
            <a:r>
              <a:rPr lang="en-US" sz="1500" b="1">
                <a:solidFill>
                  <a:srgbClr val="00B050"/>
                </a:solidFill>
                <a:latin typeface="Times New Roman"/>
                <a:cs typeface="Times New Roman"/>
              </a:rPr>
              <a:t>virtually no learners surpassing the 100% proficiency mark.</a:t>
            </a:r>
          </a:p>
          <a:p>
            <a:pPr>
              <a:buAutoNum type="arabicPeriod"/>
            </a:pPr>
            <a:endParaRPr lang="en-US" sz="1500">
              <a:solidFill>
                <a:schemeClr val="tx2">
                  <a:lumMod val="90000"/>
                  <a:lumOff val="10000"/>
                </a:schemeClr>
              </a:solidFill>
              <a:latin typeface="Times New Roman"/>
              <a:cs typeface="Times New Roman"/>
            </a:endParaRPr>
          </a:p>
          <a:p>
            <a:pPr>
              <a:buAutoNum type="arabicPeriod"/>
            </a:pPr>
            <a:r>
              <a:rPr lang="en-US" sz="1500" b="1">
                <a:solidFill>
                  <a:schemeClr val="tx2">
                    <a:lumMod val="90000"/>
                    <a:lumOff val="10000"/>
                  </a:schemeClr>
                </a:solidFill>
                <a:latin typeface="Times New Roman"/>
                <a:cs typeface="Times New Roman"/>
              </a:rPr>
              <a:t> Logistics Software Essentials</a:t>
            </a:r>
            <a:r>
              <a:rPr lang="en-US" sz="1500">
                <a:solidFill>
                  <a:schemeClr val="tx2">
                    <a:lumMod val="90000"/>
                    <a:lumOff val="10000"/>
                  </a:schemeClr>
                </a:solidFill>
                <a:latin typeface="Times New Roman"/>
                <a:cs typeface="Times New Roman"/>
              </a:rPr>
              <a:t>: </a:t>
            </a:r>
            <a:r>
              <a:rPr lang="en-US" sz="1500" b="1">
                <a:solidFill>
                  <a:srgbClr val="00B050"/>
                </a:solidFill>
                <a:latin typeface="Times New Roman"/>
                <a:cs typeface="Times New Roman"/>
              </a:rPr>
              <a:t>In-person</a:t>
            </a:r>
            <a:r>
              <a:rPr lang="en-US" sz="1500">
                <a:solidFill>
                  <a:schemeClr val="tx2">
                    <a:lumMod val="90000"/>
                    <a:lumOff val="10000"/>
                  </a:schemeClr>
                </a:solidFill>
                <a:latin typeface="Times New Roman"/>
                <a:cs typeface="Times New Roman"/>
              </a:rPr>
              <a:t> training dominates with 3,662 enrollments, and nearly</a:t>
            </a:r>
            <a:r>
              <a:rPr lang="en-US" sz="1500" b="1">
                <a:solidFill>
                  <a:srgbClr val="00B050"/>
                </a:solidFill>
                <a:latin typeface="Times New Roman"/>
                <a:cs typeface="Times New Roman"/>
              </a:rPr>
              <a:t> half </a:t>
            </a:r>
            <a:r>
              <a:rPr lang="en-US" sz="1500">
                <a:solidFill>
                  <a:schemeClr val="tx2">
                    <a:lumMod val="90000"/>
                    <a:lumOff val="10000"/>
                  </a:schemeClr>
                </a:solidFill>
                <a:latin typeface="Times New Roman"/>
                <a:cs typeface="Times New Roman"/>
              </a:rPr>
              <a:t>fall into the </a:t>
            </a:r>
            <a:r>
              <a:rPr lang="en-US" sz="1500" b="1">
                <a:solidFill>
                  <a:srgbClr val="00B050"/>
                </a:solidFill>
                <a:latin typeface="Times New Roman"/>
                <a:cs typeface="Times New Roman"/>
              </a:rPr>
              <a:t>50-100% proficiency</a:t>
            </a:r>
            <a:r>
              <a:rPr lang="en-US" sz="1500" b="1">
                <a:solidFill>
                  <a:schemeClr val="tx2">
                    <a:lumMod val="90000"/>
                    <a:lumOff val="10000"/>
                  </a:schemeClr>
                </a:solidFill>
                <a:latin typeface="Times New Roman"/>
                <a:cs typeface="Times New Roman"/>
              </a:rPr>
              <a:t> range</a:t>
            </a:r>
            <a:r>
              <a:rPr lang="en-US" sz="1500">
                <a:solidFill>
                  <a:schemeClr val="tx2">
                    <a:lumMod val="90000"/>
                    <a:lumOff val="10000"/>
                  </a:schemeClr>
                </a:solidFill>
                <a:latin typeface="Times New Roman"/>
                <a:cs typeface="Times New Roman"/>
              </a:rPr>
              <a:t>. </a:t>
            </a:r>
            <a:r>
              <a:rPr lang="en-US" sz="1500" b="1">
                <a:solidFill>
                  <a:srgbClr val="00B050"/>
                </a:solidFill>
                <a:latin typeface="Times New Roman"/>
                <a:cs typeface="Times New Roman"/>
              </a:rPr>
              <a:t>Virtual training</a:t>
            </a:r>
            <a:r>
              <a:rPr lang="en-US" sz="1500">
                <a:solidFill>
                  <a:schemeClr val="tx2">
                    <a:lumMod val="90000"/>
                    <a:lumOff val="10000"/>
                  </a:schemeClr>
                </a:solidFill>
                <a:latin typeface="Times New Roman"/>
                <a:cs typeface="Times New Roman"/>
              </a:rPr>
              <a:t> has 1,803 enrollments, with </a:t>
            </a:r>
            <a:r>
              <a:rPr lang="en-US" sz="1500" b="1">
                <a:solidFill>
                  <a:srgbClr val="00B050"/>
                </a:solidFill>
                <a:latin typeface="Times New Roman"/>
                <a:cs typeface="Times New Roman"/>
              </a:rPr>
              <a:t>more learners</a:t>
            </a:r>
            <a:r>
              <a:rPr lang="en-US" sz="1500">
                <a:solidFill>
                  <a:schemeClr val="tx2">
                    <a:lumMod val="90000"/>
                    <a:lumOff val="10000"/>
                  </a:schemeClr>
                </a:solidFill>
                <a:latin typeface="Times New Roman"/>
                <a:cs typeface="Times New Roman"/>
              </a:rPr>
              <a:t> achieving proficiency </a:t>
            </a:r>
            <a:r>
              <a:rPr lang="en-US" sz="1500" b="1">
                <a:solidFill>
                  <a:srgbClr val="00B050"/>
                </a:solidFill>
                <a:latin typeface="Times New Roman"/>
                <a:cs typeface="Times New Roman"/>
              </a:rPr>
              <a:t>beyond 100%.</a:t>
            </a:r>
            <a:endParaRPr lang="en-US" b="1">
              <a:solidFill>
                <a:srgbClr val="00B050"/>
              </a:solidFill>
            </a:endParaRPr>
          </a:p>
        </p:txBody>
      </p:sp>
      <p:sp>
        <p:nvSpPr>
          <p:cNvPr id="15" name="TextBox 14">
            <a:extLst>
              <a:ext uri="{FF2B5EF4-FFF2-40B4-BE49-F238E27FC236}">
                <a16:creationId xmlns:a16="http://schemas.microsoft.com/office/drawing/2014/main" id="{95D61FC3-3EB1-A8BD-39FA-90BBA076705A}"/>
              </a:ext>
            </a:extLst>
          </p:cNvPr>
          <p:cNvSpPr txBox="1"/>
          <p:nvPr/>
        </p:nvSpPr>
        <p:spPr>
          <a:xfrm>
            <a:off x="494179" y="5374341"/>
            <a:ext cx="11248464" cy="1015663"/>
          </a:xfrm>
          <a:prstGeom prst="rect">
            <a:avLst/>
          </a:prstGeom>
          <a:solidFill>
            <a:schemeClr val="accent4">
              <a:lumMod val="20000"/>
              <a:lumOff val="80000"/>
            </a:schemeClr>
          </a:solidFill>
          <a:ln>
            <a:solidFill>
              <a:schemeClr val="tx2">
                <a:lumMod val="90000"/>
                <a:lumOff val="10000"/>
              </a:schemeClr>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500" b="1">
                <a:solidFill>
                  <a:schemeClr val="tx2">
                    <a:lumMod val="90000"/>
                    <a:lumOff val="10000"/>
                  </a:schemeClr>
                </a:solidFill>
                <a:latin typeface="Times New Roman"/>
                <a:cs typeface="Times New Roman"/>
              </a:rPr>
              <a:t>Inference</a:t>
            </a:r>
          </a:p>
          <a:p>
            <a:pPr marL="285750" indent="-285750">
              <a:buFont typeface="Arial"/>
              <a:buChar char="•"/>
            </a:pPr>
            <a:r>
              <a:rPr lang="en-US" sz="1500" b="1">
                <a:solidFill>
                  <a:schemeClr val="tx2">
                    <a:lumMod val="90000"/>
                    <a:lumOff val="10000"/>
                  </a:schemeClr>
                </a:solidFill>
                <a:latin typeface="Times New Roman"/>
                <a:cs typeface="Times New Roman"/>
              </a:rPr>
              <a:t>In-person training formats</a:t>
            </a:r>
            <a:r>
              <a:rPr lang="en-US" sz="1500">
                <a:solidFill>
                  <a:schemeClr val="tx2">
                    <a:lumMod val="90000"/>
                    <a:lumOff val="10000"/>
                  </a:schemeClr>
                </a:solidFill>
                <a:latin typeface="Times New Roman"/>
                <a:cs typeface="Times New Roman"/>
              </a:rPr>
              <a:t> generally have higher enrollments, especially in courses like </a:t>
            </a:r>
            <a:r>
              <a:rPr lang="en-US" sz="1500" b="1">
                <a:solidFill>
                  <a:schemeClr val="tx2">
                    <a:lumMod val="90000"/>
                    <a:lumOff val="10000"/>
                  </a:schemeClr>
                </a:solidFill>
                <a:latin typeface="Times New Roman"/>
                <a:cs typeface="Times New Roman"/>
              </a:rPr>
              <a:t>Logistics Software Essentials</a:t>
            </a:r>
            <a:r>
              <a:rPr lang="en-US" sz="1500">
                <a:solidFill>
                  <a:schemeClr val="tx2">
                    <a:lumMod val="90000"/>
                    <a:lumOff val="10000"/>
                  </a:schemeClr>
                </a:solidFill>
                <a:latin typeface="Times New Roman"/>
                <a:cs typeface="Times New Roman"/>
              </a:rPr>
              <a:t>. </a:t>
            </a:r>
          </a:p>
          <a:p>
            <a:pPr marL="285750" indent="-285750">
              <a:buFont typeface="Arial"/>
              <a:buChar char="•"/>
            </a:pPr>
            <a:r>
              <a:rPr lang="en-US" sz="1500">
                <a:solidFill>
                  <a:schemeClr val="tx2">
                    <a:lumMod val="90000"/>
                    <a:lumOff val="10000"/>
                  </a:schemeClr>
                </a:solidFill>
                <a:latin typeface="Times New Roman"/>
                <a:cs typeface="Times New Roman"/>
              </a:rPr>
              <a:t>However, virtual formats for some courses, such as </a:t>
            </a:r>
            <a:r>
              <a:rPr lang="en-US" sz="1500" b="1">
                <a:solidFill>
                  <a:schemeClr val="tx2">
                    <a:lumMod val="90000"/>
                    <a:lumOff val="10000"/>
                  </a:schemeClr>
                </a:solidFill>
                <a:latin typeface="Times New Roman"/>
                <a:cs typeface="Times New Roman"/>
              </a:rPr>
              <a:t>Advanced TMS</a:t>
            </a:r>
            <a:r>
              <a:rPr lang="en-US" sz="1500">
                <a:solidFill>
                  <a:schemeClr val="tx2">
                    <a:lumMod val="90000"/>
                    <a:lumOff val="10000"/>
                  </a:schemeClr>
                </a:solidFill>
                <a:latin typeface="Times New Roman"/>
                <a:cs typeface="Times New Roman"/>
              </a:rPr>
              <a:t>, show a substantial number of learners in the </a:t>
            </a:r>
            <a:r>
              <a:rPr lang="en-US" sz="1500" b="1">
                <a:solidFill>
                  <a:schemeClr val="tx2">
                    <a:lumMod val="90000"/>
                    <a:lumOff val="10000"/>
                  </a:schemeClr>
                </a:solidFill>
                <a:latin typeface="Times New Roman"/>
                <a:cs typeface="Times New Roman"/>
              </a:rPr>
              <a:t>50-100% proficiency range</a:t>
            </a:r>
            <a:r>
              <a:rPr lang="en-US" sz="1500">
                <a:solidFill>
                  <a:schemeClr val="tx2">
                    <a:lumMod val="90000"/>
                    <a:lumOff val="10000"/>
                  </a:schemeClr>
                </a:solidFill>
                <a:latin typeface="Times New Roman"/>
                <a:cs typeface="Times New Roman"/>
              </a:rPr>
              <a:t>, indicating that virtual training can be just as effective for certain subjects. </a:t>
            </a:r>
            <a:endParaRPr lang="en-US">
              <a:solidFill>
                <a:schemeClr val="tx2">
                  <a:lumMod val="90000"/>
                  <a:lumOff val="10000"/>
                </a:schemeClr>
              </a:solidFill>
              <a:latin typeface="Times New Roman"/>
              <a:cs typeface="Times New Roman"/>
            </a:endParaRPr>
          </a:p>
        </p:txBody>
      </p:sp>
    </p:spTree>
    <p:extLst>
      <p:ext uri="{BB962C8B-B14F-4D97-AF65-F5344CB8AC3E}">
        <p14:creationId xmlns:p14="http://schemas.microsoft.com/office/powerpoint/2010/main" val="34832475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210</TotalTime>
  <Words>1208</Words>
  <Application>Microsoft Macintosh PowerPoint</Application>
  <PresentationFormat>Widescreen</PresentationFormat>
  <Paragraphs>82</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Aptos</vt:lpstr>
      <vt:lpstr>Aptos Display</vt:lpstr>
      <vt:lpstr>Arial</vt:lpstr>
      <vt:lpstr>Courier New</vt:lpstr>
      <vt:lpstr>Roboto</vt:lpstr>
      <vt:lpstr>Times New Roman</vt:lpstr>
      <vt:lpstr>Office Theme</vt:lpstr>
      <vt:lpstr>Strategic Analytics Initiative Employee Development Program Utilization Analysis</vt:lpstr>
      <vt:lpstr>Analysis Overview</vt:lpstr>
      <vt:lpstr>PowerPoint Presentation</vt:lpstr>
      <vt:lpstr>Proficiency Growth in Logistics Training: 374% Surge in Advanced Courses by 2023</vt:lpstr>
      <vt:lpstr>Average Percent Increase in Proficiency Score by Country</vt:lpstr>
      <vt:lpstr>Courses taken in Specific Combinations Lead to Different Results in Employees Overall Proficiency   </vt:lpstr>
      <vt:lpstr>A Sequence of 3 Distinct Courses Results in Employees Overall Proficiency Scores of 300 and Above</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Strategic Analytics Initiative Employee Development Program Utilization Analysis</dc:title>
  <dc:creator>Patel, Dhvani Hitesh</dc:creator>
  <cp:lastModifiedBy>Sayed, Shan Ali Shah</cp:lastModifiedBy>
  <cp:revision>29</cp:revision>
  <dcterms:created xsi:type="dcterms:W3CDTF">2024-09-24T04:07:22Z</dcterms:created>
  <dcterms:modified xsi:type="dcterms:W3CDTF">2024-10-09T03:53:13Z</dcterms:modified>
</cp:coreProperties>
</file>

<file path=docProps/thumbnail.jpeg>
</file>